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314" r:id="rId2"/>
    <p:sldId id="277" r:id="rId3"/>
    <p:sldId id="411" r:id="rId4"/>
    <p:sldId id="412" r:id="rId5"/>
    <p:sldId id="413" r:id="rId6"/>
    <p:sldId id="341" r:id="rId7"/>
    <p:sldId id="348" r:id="rId8"/>
    <p:sldId id="401" r:id="rId9"/>
    <p:sldId id="414" r:id="rId10"/>
    <p:sldId id="408" r:id="rId11"/>
    <p:sldId id="405" r:id="rId12"/>
    <p:sldId id="397" r:id="rId13"/>
    <p:sldId id="398" r:id="rId14"/>
    <p:sldId id="393" r:id="rId15"/>
    <p:sldId id="406" r:id="rId16"/>
    <p:sldId id="399" r:id="rId17"/>
    <p:sldId id="394" r:id="rId18"/>
    <p:sldId id="407" r:id="rId19"/>
    <p:sldId id="395" r:id="rId20"/>
    <p:sldId id="396" r:id="rId21"/>
    <p:sldId id="415" r:id="rId22"/>
  </p:sldIdLst>
  <p:sldSz cx="9144000" cy="6858000" type="screen4x3"/>
  <p:notesSz cx="6772275" cy="990282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9933"/>
    <a:srgbClr val="99CC00"/>
    <a:srgbClr val="FF9966"/>
    <a:srgbClr val="FF9999"/>
    <a:srgbClr val="D47683"/>
    <a:srgbClr val="CC33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09" autoAdjust="0"/>
    <p:restoredTop sz="82173" autoAdjust="0"/>
  </p:normalViewPr>
  <p:slideViewPr>
    <p:cSldViewPr>
      <p:cViewPr varScale="1">
        <p:scale>
          <a:sx n="66" d="100"/>
          <a:sy n="66" d="100"/>
        </p:scale>
        <p:origin x="9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988" y="0"/>
            <a:ext cx="29352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525"/>
            <a:ext cx="29352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988" y="9407525"/>
            <a:ext cx="29352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6509F817-022F-4BED-A1B0-D3939554D9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33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0"/>
            <a:ext cx="2973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62000"/>
            <a:ext cx="4976812" cy="3732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2813"/>
            <a:ext cx="4956175" cy="441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9425"/>
            <a:ext cx="29733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369425"/>
            <a:ext cx="29733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0A1FC6-AD65-4F67-8BD7-0CE85DB019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1182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E41D3C-2B67-4842-A149-75AC2A52883A}" type="slidenum">
              <a:rPr lang="en-US" altLang="zh-TW" sz="1200" smtClean="0"/>
              <a:pPr/>
              <a:t>2</a:t>
            </a:fld>
            <a:endParaRPr lang="en-US" altLang="zh-TW" sz="1200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HK" altLang="zh-H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C2CE362-1E6E-426B-91D2-48828B7CB79E}" type="slidenum">
              <a:rPr lang="en-US" altLang="zh-TW" sz="1200" smtClean="0"/>
              <a:pPr/>
              <a:t>4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F861F04-A77B-476B-A8D1-28B83D3A124E}" type="slidenum">
              <a:rPr lang="en-US" altLang="zh-TW" sz="1200" smtClean="0"/>
              <a:pPr/>
              <a:t>7</a:t>
            </a:fld>
            <a:endParaRPr lang="en-US" altLang="zh-TW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/>
              <a:t>資料來自食物安全中心轄下的食物研究化驗所，可從官方網頁中的「營養資料查詢系統」中的麵包類別資料中搜尋得到（</a:t>
            </a:r>
            <a:r>
              <a:rPr lang="en-US" altLang="zh-TW" smtClean="0"/>
              <a:t>http://www.cfs.gov.hk/tc_chi/nutrient/indexc.php</a:t>
            </a:r>
            <a:r>
              <a:rPr lang="zh-TW" altLang="en-US" smtClean="0"/>
              <a:t>）。雖然資料以每</a:t>
            </a:r>
            <a:r>
              <a:rPr lang="en-US" altLang="zh-TW" smtClean="0"/>
              <a:t>100</a:t>
            </a:r>
            <a:r>
              <a:rPr lang="zh-TW" altLang="en-US" smtClean="0"/>
              <a:t>克食物的營養成分顯示，只要先量每件食物的重量，按比例就可計算得到。</a:t>
            </a:r>
            <a:endParaRPr lang="en-US" altLang="zh-TW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760660F-0D9F-40D7-8A42-B9A62C1822F4}" type="slidenum">
              <a:rPr lang="en-US" altLang="zh-TW" sz="1200" smtClean="0"/>
              <a:pPr/>
              <a:t>12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ECDB350-C0DD-4BE7-9884-6F4753C63E8D}" type="slidenum">
              <a:rPr lang="en-US" altLang="zh-TW" sz="1200" smtClean="0"/>
              <a:pPr/>
              <a:t>13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D1BB96-AAE9-4A68-9F7B-82E43D841444}" type="slidenum">
              <a:rPr lang="en-US" altLang="zh-TW" sz="1200" smtClean="0"/>
              <a:pPr/>
              <a:t>16</a:t>
            </a:fld>
            <a:endParaRPr lang="en-US" altLang="zh-TW" sz="12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資料來自食物安全中心轄下的食物研究化驗所，可從官方網頁中的「營養資料查詢系統」中的麵包類別資料中搜尋得到（</a:t>
            </a:r>
            <a:r>
              <a:rPr lang="en-US" altLang="zh-TW" dirty="0" smtClean="0"/>
              <a:t>http://www.cfs.gov.hk/tc_chi/nutrient/index.php</a:t>
            </a:r>
            <a:r>
              <a:rPr lang="zh-TW" altLang="en-US" dirty="0" smtClean="0"/>
              <a:t>）。雖然資料以每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克食物的營養成分顯示，只要先量每件食物的重量，按比例就可計算</a:t>
            </a:r>
            <a:r>
              <a:rPr lang="zh-TW" altLang="en-US" smtClean="0"/>
              <a:t>得到。上述重量包含湯。</a:t>
            </a:r>
            <a:endParaRPr lang="en-US" altLang="zh-TW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altLang="en-US" smtClean="0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61BE2BC-1A9F-44D9-8A75-5F5C169DC48A}" type="slidenum">
              <a:rPr lang="en-US" altLang="zh-TW" sz="1200" smtClean="0"/>
              <a:pPr/>
              <a:t>20</a:t>
            </a:fld>
            <a:endParaRPr lang="en-US" altLang="zh-TW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28600" y="3200400"/>
            <a:ext cx="8763000" cy="13414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b="0" smtClean="0"/>
          </a:p>
        </p:txBody>
      </p:sp>
      <p:pic>
        <p:nvPicPr>
          <p:cNvPr id="5" name="Picture 3" descr="ANABNR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00" t="-1314" r="-2" b="-36961"/>
          <a:stretch>
            <a:fillRect/>
          </a:stretch>
        </p:blipFill>
        <p:spPr bwMode="auto">
          <a:xfrm>
            <a:off x="533400" y="3200400"/>
            <a:ext cx="8458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hidden">
          <a:xfrm>
            <a:off x="795338" y="2895600"/>
            <a:ext cx="304800" cy="9906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b="0" smtClean="0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43000" y="1981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038350" y="4351338"/>
            <a:ext cx="6400800" cy="1371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64CFC4E8-F0D3-47B5-9B7D-16AD8D3127A9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0806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2ABB-15C2-4948-BE1C-D854964238B7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6899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96100" y="838200"/>
            <a:ext cx="1943100" cy="53784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6800" y="838200"/>
            <a:ext cx="5676900" cy="5378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8490A-32BE-4425-A00B-12949561EBC1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42564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66800" y="2101850"/>
            <a:ext cx="7772400" cy="4114800"/>
          </a:xfrm>
        </p:spPr>
        <p:txBody>
          <a:bodyPr/>
          <a:lstStyle/>
          <a:p>
            <a:pPr lvl="0"/>
            <a:endParaRPr lang="zh-HK" altLang="en-US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F8E6B-4781-4528-8061-132993106993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47229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1066800" y="838200"/>
            <a:ext cx="7772400" cy="537845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3A025-9765-4B91-AF1E-5BF2F5ABCE8C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304645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AEFC7E41-3485-49B6-82E0-1B8520BB6C72}" type="slidenum">
              <a:rPr lang="en-US" altLang="zh-TW" smtClean="0"/>
              <a:pPr>
                <a:defRPr/>
              </a:pPr>
              <a:t>‹#›</a:t>
            </a:fld>
            <a:endParaRPr lang="en-US" altLang="zh-TW" sz="1100" dirty="0"/>
          </a:p>
        </p:txBody>
      </p:sp>
    </p:spTree>
    <p:extLst>
      <p:ext uri="{BB962C8B-B14F-4D97-AF65-F5344CB8AC3E}">
        <p14:creationId xmlns:p14="http://schemas.microsoft.com/office/powerpoint/2010/main" val="4261919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5D07D-F3CC-460B-890E-1B75C08088DC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415505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6800" y="210185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200" y="210185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8E15-DB99-41B4-A636-8D477B1A2F5D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95897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61F0F-E4D7-4B67-B10E-B82EF7ED0AEA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164786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6BCE6-A4E6-4290-9812-2CA77A5C5D32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95405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532D0-6022-4CE2-A4BA-BCE64762D2A3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45214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FC13B-8CBE-4D15-B3F2-A72B897C7C5B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33561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53324-F93C-4A9C-B327-CAFE88EB07DD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</p:spTree>
    <p:extLst>
      <p:ext uri="{BB962C8B-B14F-4D97-AF65-F5344CB8AC3E}">
        <p14:creationId xmlns:p14="http://schemas.microsoft.com/office/powerpoint/2010/main" val="200163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hidden">
          <a:xfrm>
            <a:off x="152400" y="0"/>
            <a:ext cx="1447800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b="0" smtClean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hidden">
          <a:xfrm>
            <a:off x="1676400" y="0"/>
            <a:ext cx="7467600" cy="12192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b="0" smtClean="0"/>
          </a:p>
        </p:txBody>
      </p:sp>
      <p:sp>
        <p:nvSpPr>
          <p:cNvPr id="1028" name="Rectangle 4" descr="Stationery"/>
          <p:cNvSpPr>
            <a:spLocks noChangeArrowheads="1"/>
          </p:cNvSpPr>
          <p:nvPr/>
        </p:nvSpPr>
        <p:spPr bwMode="auto">
          <a:xfrm>
            <a:off x="457200" y="0"/>
            <a:ext cx="1219200" cy="7620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b="0" smtClean="0"/>
          </a:p>
        </p:txBody>
      </p:sp>
      <p:sp>
        <p:nvSpPr>
          <p:cNvPr id="1029" name="Rectangle 5" descr="Stationery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blipFill dpi="0" rotWithShape="0">
            <a:blip r:embed="rId1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b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13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644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13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3" name="Picture 9" descr="anabnr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0"/>
            <a:ext cx="79152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457200"/>
            <a:ext cx="2514600" cy="304800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endParaRPr lang="zh-HK" altLang="zh-HK" b="0" smtClean="0"/>
          </a:p>
        </p:txBody>
      </p:sp>
      <p:sp>
        <p:nvSpPr>
          <p:cNvPr id="1464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135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CB0C66-5978-4897-A014-EA916CA208F4}" type="slidenum">
              <a:rPr lang="en-US" altLang="zh-TW"/>
              <a:pPr>
                <a:defRPr/>
              </a:pPr>
              <a:t>‹#›</a:t>
            </a:fld>
            <a:endParaRPr lang="en-US" altLang="zh-TW" sz="140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185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新細明體" panose="02020500000000000000" pitchFamily="18" charset="-12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anose="05000000000000000000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13" indent="-4556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anose="05000000000000000000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p.cuhk.edu.hk/gosmart/video/5abc731814bc8" TargetMode="External"/><Relationship Id="rId2" Type="http://schemas.openxmlformats.org/officeDocument/2006/relationships/hyperlink" Target="http://www.chep.cuhk.edu.hk/gosmart/video/5abc6c2b8637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7"/>
          <a:stretch>
            <a:fillRect/>
          </a:stretch>
        </p:blipFill>
        <p:spPr bwMode="auto">
          <a:xfrm>
            <a:off x="0" y="1806575"/>
            <a:ext cx="91440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圖片 15" descr="Free vector graphic: &lt;strong&gt;Sun&lt;/strong&gt;, Rays, Abstract, Sunlight - Free Image on Pixabay - 3094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32945">
            <a:off x="-334963" y="1076325"/>
            <a:ext cx="3930651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6"/>
          <p:cNvSpPr>
            <a:spLocks noChangeArrowheads="1"/>
          </p:cNvSpPr>
          <p:nvPr/>
        </p:nvSpPr>
        <p:spPr bwMode="auto">
          <a:xfrm rot="21288933">
            <a:off x="1448265" y="2481519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1500" dirty="0" smtClean="0">
                <a:solidFill>
                  <a:srgbClr val="FF99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</a:t>
            </a:r>
            <a:endParaRPr lang="zh-HK" altLang="en-US" sz="11500" dirty="0" smtClean="0">
              <a:solidFill>
                <a:srgbClr val="FF9999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7"/>
          <p:cNvSpPr>
            <a:spLocks noChangeArrowheads="1"/>
          </p:cNvSpPr>
          <p:nvPr/>
        </p:nvSpPr>
        <p:spPr bwMode="auto">
          <a:xfrm rot="615358">
            <a:off x="4624878" y="2634740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1500" dirty="0" smtClean="0">
                <a:solidFill>
                  <a:srgbClr val="FF99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早</a:t>
            </a:r>
            <a:endParaRPr lang="zh-HK" altLang="en-US" sz="11500" dirty="0" smtClean="0">
              <a:solidFill>
                <a:srgbClr val="FF99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8"/>
          <p:cNvSpPr>
            <a:spLocks noChangeArrowheads="1"/>
          </p:cNvSpPr>
          <p:nvPr/>
        </p:nvSpPr>
        <p:spPr bwMode="auto">
          <a:xfrm rot="20751981">
            <a:off x="6166729" y="2481519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1500" dirty="0" smtClean="0">
                <a:solidFill>
                  <a:srgbClr val="CC66FF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晨</a:t>
            </a:r>
            <a:endParaRPr lang="zh-HK" altLang="en-US" sz="11500" dirty="0" smtClean="0">
              <a:solidFill>
                <a:srgbClr val="CC66FF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5"/>
          <p:cNvSpPr>
            <a:spLocks noChangeArrowheads="1"/>
          </p:cNvSpPr>
          <p:nvPr/>
        </p:nvSpPr>
        <p:spPr bwMode="auto">
          <a:xfrm rot="334861">
            <a:off x="3047085" y="2469223"/>
            <a:ext cx="1659429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1500" dirty="0" smtClean="0">
                <a:solidFill>
                  <a:srgbClr val="99CC00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</a:t>
            </a:r>
            <a:endParaRPr lang="zh-HK" altLang="en-US" sz="11500" dirty="0" smtClean="0">
              <a:solidFill>
                <a:srgbClr val="99CC00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7023100" y="95251"/>
            <a:ext cx="230505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zh-TW" altLang="en-US" sz="2400" dirty="0">
                <a:solidFill>
                  <a:srgbClr val="99CC00"/>
                </a:solidFill>
              </a:rPr>
              <a:t>滋味營養教室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3584" y="5981947"/>
            <a:ext cx="79248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9pPr>
          </a:lstStyle>
          <a:p>
            <a:pPr eaLnBrk="1" hangingPunct="1">
              <a:buNone/>
              <a:defRPr/>
            </a:pP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優質教育基金贊助（計劃編號</a:t>
            </a:r>
            <a:r>
              <a:rPr kumimoji="0" lang="en-US" altLang="zh-TW" sz="1800" dirty="0">
                <a:solidFill>
                  <a:schemeClr val="accent5">
                    <a:lumMod val="50000"/>
                  </a:schemeClr>
                </a:solidFill>
              </a:rPr>
              <a:t>︰2015/0252</a:t>
            </a:r>
            <a:r>
              <a:rPr kumimoji="0" lang="zh-TW" altLang="en-US" sz="1800" dirty="0">
                <a:solidFill>
                  <a:schemeClr val="accent5">
                    <a:lumMod val="50000"/>
                  </a:schemeClr>
                </a:solidFill>
              </a:rPr>
              <a:t>）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kumimoji="0" lang="zh-TW" altLang="en-US" sz="1800" dirty="0" smtClean="0">
                <a:solidFill>
                  <a:schemeClr val="accent5">
                    <a:lumMod val="50000"/>
                  </a:schemeClr>
                </a:solidFill>
              </a:rPr>
              <a:t>香港中文大學醫學院健康教育及促進健康中心製作</a:t>
            </a:r>
            <a:endParaRPr kumimoji="0" lang="en-US" altLang="zh-TW" sz="18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2205038"/>
            <a:ext cx="4086225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字方塊 2"/>
          <p:cNvSpPr txBox="1">
            <a:spLocks noChangeArrowheads="1"/>
          </p:cNvSpPr>
          <p:nvPr/>
        </p:nvSpPr>
        <p:spPr bwMode="auto">
          <a:xfrm rot="617398">
            <a:off x="712788" y="1174750"/>
            <a:ext cx="13668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FF99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</a:t>
            </a:r>
            <a:endParaRPr lang="zh-HK" altLang="en-US" sz="7200">
              <a:solidFill>
                <a:srgbClr val="FF99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08" name="矩形 4"/>
          <p:cNvSpPr>
            <a:spLocks noChangeArrowheads="1"/>
          </p:cNvSpPr>
          <p:nvPr/>
        </p:nvSpPr>
        <p:spPr bwMode="auto">
          <a:xfrm rot="-587599">
            <a:off x="2206625" y="1190625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endParaRPr lang="zh-HK" altLang="en-US" sz="7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09" name="矩形 5"/>
          <p:cNvSpPr>
            <a:spLocks noChangeArrowheads="1"/>
          </p:cNvSpPr>
          <p:nvPr/>
        </p:nvSpPr>
        <p:spPr bwMode="auto">
          <a:xfrm rot="703215">
            <a:off x="3654425" y="109220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</a:t>
            </a:r>
            <a:endParaRPr lang="zh-HK" altLang="en-US" sz="720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0" name="矩形 6"/>
          <p:cNvSpPr>
            <a:spLocks noChangeArrowheads="1"/>
          </p:cNvSpPr>
          <p:nvPr/>
        </p:nvSpPr>
        <p:spPr bwMode="auto">
          <a:xfrm rot="-585373">
            <a:off x="4937125" y="1131888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迎</a:t>
            </a:r>
            <a:endParaRPr lang="zh-HK" altLang="en-US" sz="720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1" name="矩形 7"/>
          <p:cNvSpPr>
            <a:spLocks noChangeArrowheads="1"/>
          </p:cNvSpPr>
          <p:nvPr/>
        </p:nvSpPr>
        <p:spPr bwMode="auto">
          <a:xfrm rot="615358">
            <a:off x="6243638" y="1125538"/>
            <a:ext cx="1108075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66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</a:t>
            </a:r>
            <a:endParaRPr lang="zh-HK" altLang="en-US" sz="7200">
              <a:solidFill>
                <a:srgbClr val="66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2" name="矩形 8"/>
          <p:cNvSpPr>
            <a:spLocks noChangeArrowheads="1"/>
          </p:cNvSpPr>
          <p:nvPr/>
        </p:nvSpPr>
        <p:spPr bwMode="auto">
          <a:xfrm rot="-848019">
            <a:off x="7581900" y="109855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</a:t>
            </a:r>
            <a:endParaRPr lang="zh-HK" altLang="en-US" sz="720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8988" y="1149350"/>
            <a:ext cx="4665662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6183313" y="1012825"/>
            <a:ext cx="2713037" cy="1223963"/>
          </a:xfrm>
          <a:prstGeom prst="wedgeRoundRectCallout">
            <a:avLst>
              <a:gd name="adj1" fmla="val -28148"/>
              <a:gd name="adj2" fmla="val 1209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我通常吃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麵包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做早餐。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477838" y="836613"/>
            <a:ext cx="2879725" cy="1836737"/>
          </a:xfrm>
          <a:prstGeom prst="wedgeRoundRectCallout">
            <a:avLst>
              <a:gd name="adj1" fmla="val 67489"/>
              <a:gd name="adj2" fmla="val 2268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買</a:t>
            </a:r>
            <a:r>
              <a:rPr lang="zh-TW" altLang="en-US" sz="3200" b="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麵包時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，並不容易找到健康的選擇。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250825" y="3289300"/>
            <a:ext cx="3092450" cy="3160713"/>
          </a:xfrm>
          <a:prstGeom prst="wedgeRoundRectCallout">
            <a:avLst>
              <a:gd name="adj1" fmla="val 57965"/>
              <a:gd name="adj2" fmla="val -38513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以下有八種常見的麵包，紅色資料顯其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脂肪、糖分或鹽分比較高。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" y="3717925"/>
            <a:ext cx="4364038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3913" y="3729038"/>
            <a:ext cx="4546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875" y="836613"/>
            <a:ext cx="43529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800" y="836613"/>
            <a:ext cx="4535488" cy="289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42907" y="837258"/>
            <a:ext cx="404106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110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克腸仔包含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︰300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14.3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克脂肪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407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毫克鈉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7.4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克糖</a:t>
            </a:r>
            <a:endParaRPr lang="zh-HK" altLang="en-US" sz="180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2040" y="837258"/>
            <a:ext cx="410445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83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克提子包含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︰257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6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克脂肪、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71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毫克鈉、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10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克糖</a:t>
            </a:r>
            <a:endParaRPr lang="zh-HK" altLang="en-US" sz="180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71959" y="3717878"/>
            <a:ext cx="413654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112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克叉燒餐包含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︰314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11.1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克脂肪、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325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毫克鈉、</a:t>
            </a:r>
            <a:r>
              <a:rPr lang="en-US" altLang="zh-TW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13.4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克糖</a:t>
            </a:r>
            <a:endParaRPr lang="zh-HK" altLang="en-US" sz="18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0494" y="3730610"/>
            <a:ext cx="432241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89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克吞拿魚包含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︰258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10.7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克脂肪、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204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毫克鈉、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12.5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克糖</a:t>
            </a:r>
            <a:endParaRPr lang="zh-HK" altLang="en-US" sz="1800" dirty="0">
              <a:effectLst>
                <a:glow rad="101600">
                  <a:schemeClr val="bg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863" y="1052513"/>
            <a:ext cx="4494212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3778250"/>
            <a:ext cx="42529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9"/>
          <a:stretch>
            <a:fillRect/>
          </a:stretch>
        </p:blipFill>
        <p:spPr bwMode="auto">
          <a:xfrm>
            <a:off x="4630738" y="3770313"/>
            <a:ext cx="4478337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圖片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7"/>
          <a:stretch>
            <a:fillRect/>
          </a:stretch>
        </p:blipFill>
        <p:spPr bwMode="auto">
          <a:xfrm>
            <a:off x="388938" y="1052513"/>
            <a:ext cx="424815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27051" y="1052736"/>
            <a:ext cx="381642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90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克椰絲奶油包含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︰351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17.1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克脂肪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171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毫克鈉、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11.7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克糖</a:t>
            </a:r>
            <a:endParaRPr lang="zh-HK" altLang="en-US" sz="180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88024" y="3789041"/>
            <a:ext cx="430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149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克薄餅包含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︰387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14.9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克脂肪、</a:t>
            </a:r>
            <a:r>
              <a:rPr lang="en-US" altLang="zh-TW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804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毫克鈉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12.5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克糖</a:t>
            </a:r>
            <a:endParaRPr lang="zh-HK" altLang="en-US" sz="180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7051" y="3809579"/>
            <a:ext cx="405670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101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克菠蘿紅豆包含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︰323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9.5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克脂肪、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64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毫克鈉、</a:t>
            </a:r>
            <a:r>
              <a:rPr lang="en-US" altLang="zh-TW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16.2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克糖</a:t>
            </a:r>
            <a:endParaRPr lang="zh-HK" altLang="en-US" sz="1800" dirty="0">
              <a:solidFill>
                <a:srgbClr val="FF0000"/>
              </a:solidFill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97667" y="1052736"/>
            <a:ext cx="409833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83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克雞尾包含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︰332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15.8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克脂肪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199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毫克鈉、</a:t>
            </a:r>
            <a:r>
              <a:rPr lang="en-US" altLang="zh-TW" sz="1800" dirty="0">
                <a:effectLst>
                  <a:glow rad="101600">
                    <a:schemeClr val="bg1"/>
                  </a:glow>
                </a:effectLst>
              </a:rPr>
              <a:t>13.3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克糖</a:t>
            </a:r>
            <a:endParaRPr lang="zh-HK" altLang="en-US" sz="1800" dirty="0">
              <a:effectLst>
                <a:glow rad="101600">
                  <a:schemeClr val="bg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7" descr="CIMG0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4724400"/>
            <a:ext cx="26257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00113" y="1125538"/>
            <a:ext cx="7559675" cy="521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4"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zh-TW" altLang="en-US" sz="4800" b="0" dirty="0"/>
              <a:t>選擇麵包</a:t>
            </a:r>
            <a:r>
              <a:rPr lang="zh-TW" altLang="en-US" sz="3200" b="0" dirty="0"/>
              <a:t>的健康貼士</a:t>
            </a:r>
            <a:r>
              <a:rPr lang="en-US" altLang="zh-TW" sz="3200" b="0" dirty="0"/>
              <a:t>︰</a:t>
            </a:r>
          </a:p>
          <a:p>
            <a:pPr marL="514350" lvl="4" indent="-514350" eaLnBrk="1" hangingPunct="1">
              <a:buFont typeface="+mj-lt"/>
              <a:buAutoNum type="arabicPeriod"/>
              <a:defRPr/>
            </a:pPr>
            <a:r>
              <a:rPr lang="zh-TW" altLang="en-US" sz="2800" b="0" dirty="0">
                <a:solidFill>
                  <a:srgbClr val="FF0000"/>
                </a:solidFill>
              </a:rPr>
              <a:t>避免選脂肪含量高的麵包</a:t>
            </a:r>
            <a:r>
              <a:rPr lang="zh-TW" altLang="en-US" sz="2800" b="0" dirty="0"/>
              <a:t>，如</a:t>
            </a:r>
            <a:r>
              <a:rPr lang="zh-TW" altLang="en-GB" sz="2800" b="0" dirty="0"/>
              <a:t>雞尾包、</a:t>
            </a:r>
            <a:r>
              <a:rPr lang="zh-TW" altLang="en-US" sz="2800" b="0" dirty="0"/>
              <a:t>奶油包、</a:t>
            </a:r>
            <a:r>
              <a:rPr lang="zh-TW" altLang="en-GB" sz="2800" b="0" dirty="0"/>
              <a:t>炸麵包</a:t>
            </a:r>
            <a:r>
              <a:rPr lang="zh-TW" altLang="en-US" sz="2800" b="0" dirty="0"/>
              <a:t>，以及明顯添加了</a:t>
            </a:r>
            <a:r>
              <a:rPr lang="zh-TW" altLang="en-GB" sz="2800" b="0" dirty="0"/>
              <a:t>牛油</a:t>
            </a:r>
            <a:r>
              <a:rPr lang="zh-TW" altLang="en-US" sz="2800" b="0" dirty="0"/>
              <a:t>和奶油的種類。</a:t>
            </a:r>
            <a:endParaRPr lang="en-US" altLang="zh-TW" sz="2800" b="0" dirty="0"/>
          </a:p>
          <a:p>
            <a:pPr marL="514350" lvl="4" indent="-514350" eaLnBrk="1" hangingPunct="1">
              <a:buFont typeface="+mj-lt"/>
              <a:buAutoNum type="arabicPeriod"/>
              <a:defRPr/>
            </a:pPr>
            <a:r>
              <a:rPr lang="zh-TW" altLang="en-US" sz="2800" b="0" dirty="0"/>
              <a:t>減少選含有經過</a:t>
            </a:r>
            <a:r>
              <a:rPr lang="zh-TW" altLang="en-US" sz="2800" b="0" dirty="0">
                <a:solidFill>
                  <a:srgbClr val="FF0000"/>
                </a:solidFill>
              </a:rPr>
              <a:t>多重加工的肉類</a:t>
            </a:r>
            <a:r>
              <a:rPr lang="zh-TW" altLang="en-US" sz="2800" b="0" dirty="0"/>
              <a:t>的麵包，如腸仔包、</a:t>
            </a:r>
            <a:r>
              <a:rPr lang="zh-TW" altLang="en-GB" sz="2800" b="0" dirty="0"/>
              <a:t>薄餅包</a:t>
            </a:r>
            <a:r>
              <a:rPr lang="zh-TW" altLang="en-US" sz="2800" b="0" dirty="0"/>
              <a:t>，因為鹽分很高。</a:t>
            </a:r>
            <a:endParaRPr lang="en-US" altLang="zh-TW" sz="2800" b="0" dirty="0"/>
          </a:p>
          <a:p>
            <a:pPr marL="514350" lvl="4" indent="-514350" eaLnBrk="1" hangingPunct="1">
              <a:buFont typeface="+mj-lt"/>
              <a:buAutoNum type="arabicPeriod"/>
              <a:defRPr/>
            </a:pPr>
            <a:r>
              <a:rPr lang="zh-TW" altLang="en-US" sz="2800" b="0" dirty="0"/>
              <a:t>減少選加入甜</a:t>
            </a:r>
            <a:r>
              <a:rPr lang="zh-TW" altLang="en-GB" sz="2800" b="0" dirty="0"/>
              <a:t>餡料</a:t>
            </a:r>
            <a:r>
              <a:rPr lang="zh-TW" altLang="en-US" sz="2800" b="0" dirty="0"/>
              <a:t>的麵包，如</a:t>
            </a:r>
            <a:r>
              <a:rPr lang="zh-TW" altLang="en-GB" sz="2800" b="0" dirty="0"/>
              <a:t>豆沙包、麻蓉包</a:t>
            </a:r>
            <a:r>
              <a:rPr lang="zh-TW" altLang="en-US" sz="2800" b="0" dirty="0"/>
              <a:t>、栗子包。</a:t>
            </a:r>
            <a:endParaRPr lang="en-US" altLang="zh-TW" sz="2800" b="0" dirty="0"/>
          </a:p>
          <a:p>
            <a:pPr marL="514350" lvl="4" indent="-514350" eaLnBrk="1" hangingPunct="1">
              <a:buFont typeface="+mj-lt"/>
              <a:buAutoNum type="arabicPeriod"/>
              <a:defRPr/>
            </a:pPr>
            <a:r>
              <a:rPr lang="zh-TW" altLang="en-US" sz="2800" b="0" dirty="0"/>
              <a:t>多選一些</a:t>
            </a:r>
            <a:r>
              <a:rPr lang="zh-TW" altLang="en-US" sz="2800" b="0" dirty="0">
                <a:solidFill>
                  <a:srgbClr val="FF0000"/>
                </a:solidFill>
              </a:rPr>
              <a:t>富含</a:t>
            </a:r>
            <a:r>
              <a:rPr lang="zh-TW" altLang="en-GB" sz="2800" b="0" dirty="0">
                <a:solidFill>
                  <a:srgbClr val="FF0000"/>
                </a:solidFill>
              </a:rPr>
              <a:t>纖</a:t>
            </a:r>
            <a:r>
              <a:rPr lang="zh-TW" altLang="en-US" sz="2800" b="0" dirty="0">
                <a:solidFill>
                  <a:srgbClr val="FF0000"/>
                </a:solidFill>
              </a:rPr>
              <a:t>維和礦物質</a:t>
            </a:r>
            <a:r>
              <a:rPr lang="zh-TW" altLang="en-US" sz="2800" b="0" dirty="0"/>
              <a:t>的</a:t>
            </a:r>
            <a:endParaRPr lang="en-US" altLang="zh-TW" sz="2800" b="0" dirty="0"/>
          </a:p>
          <a:p>
            <a:pPr marL="0" lvl="4" eaLnBrk="1" hangingPunct="1">
              <a:defRPr/>
            </a:pPr>
            <a:r>
              <a:rPr lang="zh-TW" altLang="en-US" sz="2800" b="0" dirty="0"/>
              <a:t>      種類，如</a:t>
            </a:r>
            <a:r>
              <a:rPr lang="zh-TW" altLang="en-GB" sz="2800" b="0" dirty="0"/>
              <a:t>多穀包</a:t>
            </a:r>
            <a:r>
              <a:rPr lang="zh-TW" altLang="en-US" sz="2800" b="0" dirty="0"/>
              <a:t>、提子包、合</a:t>
            </a:r>
            <a:endParaRPr lang="en-US" altLang="zh-TW" sz="2800" b="0" dirty="0"/>
          </a:p>
          <a:p>
            <a:pPr marL="0" lvl="4" eaLnBrk="1" hangingPunct="1">
              <a:defRPr/>
            </a:pPr>
            <a:r>
              <a:rPr lang="zh-TW" altLang="en-US" sz="2800" b="0" dirty="0"/>
              <a:t>      桃包。</a:t>
            </a:r>
            <a:endParaRPr lang="en-US" altLang="zh-TW" sz="2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13" y="1771650"/>
            <a:ext cx="4667250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1122363" y="669925"/>
            <a:ext cx="2698750" cy="1719263"/>
          </a:xfrm>
          <a:prstGeom prst="wedgeRoundRectCallout">
            <a:avLst>
              <a:gd name="adj1" fmla="val 16074"/>
              <a:gd name="adj2" fmla="val 6155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我喜歡吃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湯粉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湯麵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做早餐。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AutoShape 21"/>
          <p:cNvSpPr>
            <a:spLocks noChangeArrowheads="1"/>
          </p:cNvSpPr>
          <p:nvPr/>
        </p:nvSpPr>
        <p:spPr bwMode="auto">
          <a:xfrm>
            <a:off x="6724650" y="2852738"/>
            <a:ext cx="2168525" cy="3694112"/>
          </a:xfrm>
          <a:prstGeom prst="wedgeRoundRectCallout">
            <a:avLst>
              <a:gd name="adj1" fmla="val -104669"/>
              <a:gd name="adj2" fmla="val -2961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以下有四種常見的粉麵，紅色資料顯其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脂肪、糖分或鹽分比較高。</a:t>
            </a: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5440363" y="865188"/>
            <a:ext cx="2952750" cy="1784350"/>
          </a:xfrm>
          <a:prstGeom prst="wedgeRoundRectCallout">
            <a:avLst>
              <a:gd name="adj1" fmla="val -54413"/>
              <a:gd name="adj2" fmla="val 8770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有時在家中預備，有時也會到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餐廳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吃粉麵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201613" y="3111500"/>
            <a:ext cx="1841500" cy="2811463"/>
          </a:xfrm>
          <a:prstGeom prst="wedgeRoundRectCallout">
            <a:avLst>
              <a:gd name="adj1" fmla="val 74932"/>
              <a:gd name="adj2" fmla="val -3094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點餐時，不容易找到健康的選擇。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3300" y="3802063"/>
            <a:ext cx="429895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765175"/>
            <a:ext cx="4405313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25" y="3810000"/>
            <a:ext cx="440372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765175"/>
            <a:ext cx="432117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07657" y="980728"/>
            <a:ext cx="421752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460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沙嗲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牛肉即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食麵含</a:t>
            </a: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︰552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25.3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脂肪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2024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毫克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鈉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5.1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糖</a:t>
            </a:r>
            <a:endParaRPr lang="zh-HK" altLang="en-US" sz="180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04718" y="980728"/>
            <a:ext cx="385977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 smtClean="0">
                <a:effectLst>
                  <a:glow rad="127000">
                    <a:schemeClr val="bg1"/>
                  </a:glow>
                </a:effectLst>
              </a:rPr>
              <a:t>502</a:t>
            </a:r>
            <a:r>
              <a:rPr lang="zh-TW" altLang="en-US" sz="1800" dirty="0" smtClean="0">
                <a:effectLst>
                  <a:glow rad="1270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effectLst>
                  <a:glow rad="127000">
                    <a:schemeClr val="bg1"/>
                  </a:glow>
                </a:effectLst>
              </a:rPr>
              <a:t>餐蛋麵含</a:t>
            </a:r>
            <a:r>
              <a:rPr lang="en-US" altLang="zh-TW" sz="1800" dirty="0" smtClean="0">
                <a:effectLst>
                  <a:glow rad="127000">
                    <a:schemeClr val="bg1"/>
                  </a:glow>
                </a:effectLst>
              </a:rPr>
              <a:t>︰702</a:t>
            </a:r>
            <a:r>
              <a:rPr lang="zh-TW" altLang="en-US" sz="1800" dirty="0" smtClean="0">
                <a:effectLst>
                  <a:glow rad="127000">
                    <a:schemeClr val="bg1"/>
                  </a:glow>
                </a:effectLst>
              </a:rPr>
              <a:t>千卡、</a:t>
            </a:r>
            <a:r>
              <a:rPr lang="en-US" altLang="zh-TW" sz="18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42.2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脂肪</a:t>
            </a:r>
            <a:r>
              <a:rPr lang="zh-TW" altLang="en-US" sz="1800" dirty="0" smtClean="0">
                <a:solidFill>
                  <a:schemeClr val="accent4"/>
                </a:solidFill>
                <a:effectLst>
                  <a:glow rad="127000">
                    <a:schemeClr val="bg1"/>
                  </a:glow>
                </a:effectLst>
              </a:rPr>
              <a:t>、</a:t>
            </a:r>
            <a:r>
              <a:rPr lang="en-US" altLang="zh-TW" sz="18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2008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毫克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鈉</a:t>
            </a:r>
            <a:r>
              <a:rPr lang="zh-TW" altLang="en-US" sz="1800" dirty="0" smtClean="0">
                <a:effectLst>
                  <a:glow rad="127000">
                    <a:schemeClr val="bg1"/>
                  </a:glow>
                </a:effectLst>
              </a:rPr>
              <a:t>、</a:t>
            </a:r>
            <a:r>
              <a:rPr lang="en-US" altLang="zh-TW" sz="1800" dirty="0" smtClean="0">
                <a:effectLst>
                  <a:glow rad="127000">
                    <a:schemeClr val="bg1"/>
                  </a:glow>
                </a:effectLst>
              </a:rPr>
              <a:t>2.6</a:t>
            </a:r>
            <a:r>
              <a:rPr lang="zh-TW" altLang="en-US" sz="1800" dirty="0" smtClean="0">
                <a:effectLst>
                  <a:glow rad="1270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effectLst>
                  <a:glow rad="127000">
                    <a:schemeClr val="bg1"/>
                  </a:glow>
                </a:effectLst>
              </a:rPr>
              <a:t>糖</a:t>
            </a:r>
            <a:endParaRPr lang="zh-HK" altLang="en-US" sz="18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7657" y="3900804"/>
            <a:ext cx="421752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460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火腿通粉含</a:t>
            </a: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︰368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5.1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脂肪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1380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毫克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鈉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2.3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糖</a:t>
            </a:r>
            <a:endParaRPr lang="zh-HK" altLang="en-US" sz="1800" dirty="0">
              <a:effectLst>
                <a:glow rad="101600">
                  <a:schemeClr val="bg1"/>
                </a:glo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71058" y="3940144"/>
            <a:ext cx="385977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460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五香肉丁即食麵含</a:t>
            </a: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︰690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千卡、</a:t>
            </a:r>
            <a:r>
              <a:rPr lang="en-US" altLang="zh-TW" sz="18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37.7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脂肪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2116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毫克</a:t>
            </a:r>
            <a:r>
              <a:rPr lang="zh-TW" altLang="en-US" sz="1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</a:rPr>
              <a:t>鈉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、</a:t>
            </a:r>
            <a:r>
              <a:rPr lang="en-US" altLang="zh-TW" sz="1800" dirty="0" smtClean="0">
                <a:effectLst>
                  <a:glow rad="101600">
                    <a:schemeClr val="bg1"/>
                  </a:glow>
                </a:effectLst>
              </a:rPr>
              <a:t>5.5</a:t>
            </a:r>
            <a:r>
              <a:rPr lang="zh-TW" altLang="en-US" sz="1800" dirty="0" smtClean="0">
                <a:effectLst>
                  <a:glow rad="101600">
                    <a:schemeClr val="bg1"/>
                  </a:glow>
                </a:effectLst>
              </a:rPr>
              <a:t>克</a:t>
            </a:r>
            <a:r>
              <a:rPr lang="zh-TW" altLang="en-US" sz="1800" dirty="0">
                <a:effectLst>
                  <a:glow rad="101600">
                    <a:schemeClr val="bg1"/>
                  </a:glow>
                </a:effectLst>
              </a:rPr>
              <a:t>糖</a:t>
            </a:r>
            <a:endParaRPr lang="zh-HK" altLang="en-US" sz="1800" dirty="0">
              <a:effectLst>
                <a:glow rad="101600">
                  <a:schemeClr val="bg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00113" y="981075"/>
            <a:ext cx="7559675" cy="5216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4" eaLnBrk="1" hangingPunct="1"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zh-TW" altLang="en-US" sz="4800" b="0" dirty="0"/>
              <a:t>選擇粉麵</a:t>
            </a:r>
            <a:r>
              <a:rPr lang="zh-TW" altLang="en-US" sz="3200" b="0" dirty="0"/>
              <a:t>的健康貼士</a:t>
            </a:r>
            <a:r>
              <a:rPr lang="en-US" altLang="zh-TW" sz="3200" b="0" dirty="0"/>
              <a:t>︰</a:t>
            </a:r>
          </a:p>
          <a:p>
            <a:pPr marL="514350" lvl="4" indent="-514350" eaLnBrk="1" hangingPunct="1">
              <a:buFont typeface="+mj-lt"/>
              <a:buAutoNum type="arabicPeriod"/>
              <a:defRPr/>
            </a:pPr>
            <a:r>
              <a:rPr lang="zh-TW" altLang="en-US" sz="2800" b="0" dirty="0">
                <a:solidFill>
                  <a:srgbClr val="FF0000"/>
                </a:solidFill>
              </a:rPr>
              <a:t>多選清湯麵</a:t>
            </a:r>
            <a:r>
              <a:rPr lang="zh-TW" altLang="en-US" sz="2800" b="0" dirty="0"/>
              <a:t>，例如幼麵、粗麵、通心粉、螺絲粉、米粉、米線、意粉，配搭適量新鮮瘦肉和新鮮蔬菜的麵類，例如雜菜雞絲通粉。</a:t>
            </a:r>
          </a:p>
          <a:p>
            <a:pPr marL="514350" lvl="4" indent="-514350" eaLnBrk="1" hangingPunct="1">
              <a:buFont typeface="+mj-lt"/>
              <a:buAutoNum type="arabicPeriod"/>
              <a:defRPr/>
            </a:pPr>
            <a:r>
              <a:rPr lang="zh-TW" altLang="en-US" sz="2800" b="0" dirty="0">
                <a:solidFill>
                  <a:srgbClr val="FF0000"/>
                </a:solidFill>
              </a:rPr>
              <a:t>減少高脂肪的麵</a:t>
            </a:r>
            <a:r>
              <a:rPr lang="zh-TW" altLang="en-US" sz="2800" b="0" dirty="0"/>
              <a:t>，例如經油炸的即食麵、杯麵、河粉。此外，炒麵、炒河粉、炒米粉會添加脂肪。</a:t>
            </a:r>
          </a:p>
          <a:p>
            <a:pPr marL="514350" lvl="4" indent="-514350" eaLnBrk="1" hangingPunct="1">
              <a:buFont typeface="+mj-lt"/>
              <a:buAutoNum type="arabicPeriod"/>
              <a:defRPr/>
            </a:pPr>
            <a:r>
              <a:rPr lang="zh-TW" altLang="en-US" sz="2800" b="0" dirty="0"/>
              <a:t>避免選用經過</a:t>
            </a:r>
            <a:r>
              <a:rPr lang="zh-TW" altLang="en-US" sz="2800" b="0" dirty="0">
                <a:solidFill>
                  <a:srgbClr val="FF0000"/>
                </a:solidFill>
              </a:rPr>
              <a:t>多重加工的肉類</a:t>
            </a:r>
            <a:endParaRPr lang="en-US" altLang="zh-TW" sz="2800" b="0" dirty="0">
              <a:solidFill>
                <a:srgbClr val="FF0000"/>
              </a:solidFill>
            </a:endParaRPr>
          </a:p>
          <a:p>
            <a:pPr marL="0" lvl="4" eaLnBrk="1" hangingPunct="1">
              <a:defRPr/>
            </a:pPr>
            <a:r>
              <a:rPr lang="zh-TW" altLang="en-US" sz="2800" b="0" dirty="0">
                <a:solidFill>
                  <a:srgbClr val="FF0000"/>
                </a:solidFill>
              </a:rPr>
              <a:t>      作為配料</a:t>
            </a:r>
            <a:r>
              <a:rPr lang="zh-TW" altLang="en-US" sz="2800" b="0" dirty="0"/>
              <a:t>（如肉丁和餐肉），</a:t>
            </a:r>
            <a:endParaRPr lang="en-US" altLang="zh-TW" sz="2800" b="0" dirty="0"/>
          </a:p>
          <a:p>
            <a:pPr marL="0" lvl="4" eaLnBrk="1" hangingPunct="1">
              <a:defRPr/>
            </a:pPr>
            <a:r>
              <a:rPr lang="zh-TW" altLang="en-US" sz="2800" b="0" dirty="0"/>
              <a:t>      也要少喝拌麵的湯，因為鹽分</a:t>
            </a:r>
            <a:endParaRPr lang="en-US" altLang="zh-TW" sz="2800" b="0" dirty="0"/>
          </a:p>
          <a:p>
            <a:pPr marL="0" lvl="4" eaLnBrk="1" hangingPunct="1">
              <a:defRPr/>
            </a:pPr>
            <a:r>
              <a:rPr lang="zh-TW" altLang="en-US" sz="2800" b="0" dirty="0"/>
              <a:t>      相當高。</a:t>
            </a:r>
          </a:p>
        </p:txBody>
      </p:sp>
      <p:pic>
        <p:nvPicPr>
          <p:cNvPr id="31747" name="Picture 18" descr="CIMG422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025" y="4783138"/>
            <a:ext cx="266858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1235075"/>
            <a:ext cx="46672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1"/>
          <p:cNvSpPr>
            <a:spLocks noChangeArrowheads="1"/>
          </p:cNvSpPr>
          <p:nvPr/>
        </p:nvSpPr>
        <p:spPr bwMode="auto">
          <a:xfrm>
            <a:off x="609600" y="2636838"/>
            <a:ext cx="2168525" cy="2663825"/>
          </a:xfrm>
          <a:prstGeom prst="wedgeRoundRectCallout">
            <a:avLst>
              <a:gd name="adj1" fmla="val 67288"/>
              <a:gd name="adj2" fmla="val -1197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我有時會吃很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甜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的麵包，或是很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鹹</a:t>
            </a: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的湯麵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AutoShape 21"/>
          <p:cNvSpPr>
            <a:spLocks noChangeArrowheads="1"/>
          </p:cNvSpPr>
          <p:nvPr/>
        </p:nvSpPr>
        <p:spPr bwMode="auto">
          <a:xfrm>
            <a:off x="6516688" y="2824163"/>
            <a:ext cx="2447925" cy="2260600"/>
          </a:xfrm>
          <a:prstGeom prst="wedgeRoundRectCallout">
            <a:avLst>
              <a:gd name="adj1" fmla="val -67535"/>
              <a:gd name="adj2" fmla="val 103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那麼就要在午餐和晚餐吃得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清淡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一點了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AutoShape 21"/>
          <p:cNvSpPr>
            <a:spLocks noChangeArrowheads="1"/>
          </p:cNvSpPr>
          <p:nvPr/>
        </p:nvSpPr>
        <p:spPr bwMode="auto">
          <a:xfrm>
            <a:off x="609600" y="646113"/>
            <a:ext cx="3241675" cy="1703387"/>
          </a:xfrm>
          <a:prstGeom prst="wedgeRoundRectCallout">
            <a:avLst>
              <a:gd name="adj1" fmla="val 49792"/>
              <a:gd name="adj2" fmla="val 10419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我有時會在早餐喝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牛奶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，或是再吃一些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水果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6227763" y="855663"/>
            <a:ext cx="2447925" cy="1171575"/>
          </a:xfrm>
          <a:prstGeom prst="wedgeRoundRectCallout">
            <a:avLst>
              <a:gd name="adj1" fmla="val -53119"/>
              <a:gd name="adj2" fmla="val 13344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很健康的配搭啊！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6565900" y="5467350"/>
            <a:ext cx="2254250" cy="1171575"/>
          </a:xfrm>
          <a:prstGeom prst="wedgeRoundRectCallout">
            <a:avLst>
              <a:gd name="adj1" fmla="val -47820"/>
              <a:gd name="adj2" fmla="val -7751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這就是平衡的妙法！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1343025" y="5524500"/>
            <a:ext cx="1439863" cy="1136650"/>
          </a:xfrm>
          <a:prstGeom prst="wedgeRoundRectCallout">
            <a:avLst>
              <a:gd name="adj1" fmla="val 86311"/>
              <a:gd name="adj2" fmla="val -9232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我明白了！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字方塊 2"/>
          <p:cNvSpPr txBox="1">
            <a:spLocks noChangeArrowheads="1"/>
          </p:cNvSpPr>
          <p:nvPr/>
        </p:nvSpPr>
        <p:spPr bwMode="auto">
          <a:xfrm rot="617398">
            <a:off x="7589838" y="1047750"/>
            <a:ext cx="1366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6000">
                <a:solidFill>
                  <a:srgbClr val="FF0000"/>
                </a:solidFill>
              </a:rPr>
              <a:t>！</a:t>
            </a:r>
            <a:endParaRPr lang="zh-HK" altLang="en-US" sz="6000">
              <a:solidFill>
                <a:srgbClr val="FF0000"/>
              </a:solidFill>
            </a:endParaRPr>
          </a:p>
        </p:txBody>
      </p:sp>
      <p:pic>
        <p:nvPicPr>
          <p:cNvPr id="33795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2219325"/>
            <a:ext cx="352901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矩形 4"/>
          <p:cNvSpPr>
            <a:spLocks noChangeArrowheads="1"/>
          </p:cNvSpPr>
          <p:nvPr/>
        </p:nvSpPr>
        <p:spPr bwMode="auto">
          <a:xfrm rot="-587599">
            <a:off x="1425575" y="1138238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</a:t>
            </a:r>
            <a:endParaRPr lang="zh-HK" altLang="en-US" sz="7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797" name="矩形 5"/>
          <p:cNvSpPr>
            <a:spLocks noChangeArrowheads="1"/>
          </p:cNvSpPr>
          <p:nvPr/>
        </p:nvSpPr>
        <p:spPr bwMode="auto">
          <a:xfrm rot="703215">
            <a:off x="2873375" y="1039813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00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</a:t>
            </a:r>
            <a:endParaRPr lang="zh-HK" altLang="en-US" sz="720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798" name="矩形 6"/>
          <p:cNvSpPr>
            <a:spLocks noChangeArrowheads="1"/>
          </p:cNvSpPr>
          <p:nvPr/>
        </p:nvSpPr>
        <p:spPr bwMode="auto">
          <a:xfrm rot="-585373">
            <a:off x="4156075" y="107950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</a:t>
            </a:r>
            <a:endParaRPr lang="zh-HK" altLang="en-US" sz="720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799" name="矩形 7"/>
          <p:cNvSpPr>
            <a:spLocks noChangeArrowheads="1"/>
          </p:cNvSpPr>
          <p:nvPr/>
        </p:nvSpPr>
        <p:spPr bwMode="auto">
          <a:xfrm rot="615358">
            <a:off x="5462588" y="1073150"/>
            <a:ext cx="11080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66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</a:t>
            </a:r>
            <a:endParaRPr lang="zh-HK" altLang="en-US" sz="7200">
              <a:solidFill>
                <a:srgbClr val="66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800" name="矩形 8"/>
          <p:cNvSpPr>
            <a:spLocks noChangeArrowheads="1"/>
          </p:cNvSpPr>
          <p:nvPr/>
        </p:nvSpPr>
        <p:spPr bwMode="auto">
          <a:xfrm rot="-848019">
            <a:off x="6800850" y="1046163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</a:t>
            </a:r>
            <a:endParaRPr lang="zh-HK" altLang="en-US" sz="720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801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663" y="2219325"/>
            <a:ext cx="38068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1763" y="2133600"/>
            <a:ext cx="42148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AutoShape 1040"/>
          <p:cNvSpPr>
            <a:spLocks noChangeArrowheads="1"/>
          </p:cNvSpPr>
          <p:nvPr/>
        </p:nvSpPr>
        <p:spPr bwMode="auto">
          <a:xfrm>
            <a:off x="7026275" y="3216275"/>
            <a:ext cx="2049463" cy="1514475"/>
          </a:xfrm>
          <a:prstGeom prst="wedgeEllipseCallout">
            <a:avLst>
              <a:gd name="adj1" fmla="val -66093"/>
              <a:gd name="adj2" fmla="val 37505"/>
            </a:avLst>
          </a:prstGeom>
          <a:solidFill>
            <a:srgbClr val="FF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bg1"/>
                </a:solidFill>
                <a:ea typeface="標楷體" panose="03000509000000000000" pitchFamily="65" charset="-120"/>
              </a:rPr>
              <a:t>我趕時間返學</a:t>
            </a:r>
          </a:p>
        </p:txBody>
      </p:sp>
      <p:sp>
        <p:nvSpPr>
          <p:cNvPr id="6149" name="AutoShape 1039"/>
          <p:cNvSpPr>
            <a:spLocks noChangeArrowheads="1"/>
          </p:cNvSpPr>
          <p:nvPr/>
        </p:nvSpPr>
        <p:spPr bwMode="auto">
          <a:xfrm>
            <a:off x="6859588" y="5202238"/>
            <a:ext cx="2016125" cy="1470025"/>
          </a:xfrm>
          <a:prstGeom prst="wedgeEllipseCallout">
            <a:avLst>
              <a:gd name="adj1" fmla="val -115727"/>
              <a:gd name="adj2" fmla="val 5194"/>
            </a:avLst>
          </a:prstGeom>
          <a:solidFill>
            <a:srgbClr val="D4768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bg1"/>
                </a:solidFill>
                <a:ea typeface="標楷體" panose="03000509000000000000" pitchFamily="65" charset="-120"/>
              </a:rPr>
              <a:t>我都唔肚餓</a:t>
            </a:r>
          </a:p>
        </p:txBody>
      </p:sp>
      <p:sp>
        <p:nvSpPr>
          <p:cNvPr id="6148" name="AutoShape 1038"/>
          <p:cNvSpPr>
            <a:spLocks noChangeArrowheads="1"/>
          </p:cNvSpPr>
          <p:nvPr/>
        </p:nvSpPr>
        <p:spPr bwMode="auto">
          <a:xfrm>
            <a:off x="501650" y="4838700"/>
            <a:ext cx="2017713" cy="1514475"/>
          </a:xfrm>
          <a:prstGeom prst="wedgeEllipseCallout">
            <a:avLst>
              <a:gd name="adj1" fmla="val 69184"/>
              <a:gd name="adj2" fmla="val 25957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我無胃口食嘢</a:t>
            </a:r>
          </a:p>
        </p:txBody>
      </p:sp>
      <p:sp>
        <p:nvSpPr>
          <p:cNvPr id="6147" name="AutoShape 1037"/>
          <p:cNvSpPr>
            <a:spLocks noChangeArrowheads="1"/>
          </p:cNvSpPr>
          <p:nvPr/>
        </p:nvSpPr>
        <p:spPr bwMode="auto">
          <a:xfrm>
            <a:off x="468313" y="2376488"/>
            <a:ext cx="2593975" cy="2206625"/>
          </a:xfrm>
          <a:prstGeom prst="wedgeEllipseCallout">
            <a:avLst>
              <a:gd name="adj1" fmla="val 75204"/>
              <a:gd name="adj2" fmla="val 8903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>
                <a:solidFill>
                  <a:schemeClr val="bg1"/>
                </a:solidFill>
                <a:ea typeface="標楷體" panose="03000509000000000000" pitchFamily="65" charset="-120"/>
              </a:rPr>
              <a:t>屋企人都無整早餐俾我食</a:t>
            </a:r>
          </a:p>
        </p:txBody>
      </p:sp>
      <p:sp>
        <p:nvSpPr>
          <p:cNvPr id="6152" name="Text Box 1032"/>
          <p:cNvSpPr txBox="1">
            <a:spLocks noChangeArrowheads="1"/>
          </p:cNvSpPr>
          <p:nvPr/>
        </p:nvSpPr>
        <p:spPr bwMode="auto">
          <a:xfrm>
            <a:off x="1187450" y="836613"/>
            <a:ext cx="7402513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b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你今天有吃早餐嗎？</a:t>
            </a:r>
            <a:endParaRPr lang="en-US" altLang="zh-TW" sz="4000" b="0">
              <a:solidFill>
                <a:srgbClr val="CC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000" b="0">
                <a:solidFill>
                  <a:srgbClr val="CC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有時沒有吃早餐的原因是甚麼？</a:t>
            </a:r>
            <a:endParaRPr lang="en-US" altLang="zh-TW" sz="2000" b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49" grpId="0" animBg="1"/>
      <p:bldP spid="6148" grpId="0" animBg="1"/>
      <p:bldP spid="6147" grpId="0" animBg="1"/>
      <p:bldP spid="61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圖片 15" descr="Free vector graphic: &lt;strong&gt;Sun&lt;/strong&gt;, Rays, Abstract, Sunlight - Free Image on Pixabay - 3094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132945">
            <a:off x="630238" y="554038"/>
            <a:ext cx="280828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" y="2794000"/>
            <a:ext cx="2566988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圖片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60"/>
          <a:stretch>
            <a:fillRect/>
          </a:stretch>
        </p:blipFill>
        <p:spPr bwMode="auto">
          <a:xfrm>
            <a:off x="6221413" y="836613"/>
            <a:ext cx="2454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圖片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3506788" y="2781300"/>
            <a:ext cx="24955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圖片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2794000"/>
            <a:ext cx="24542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圖片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4770438"/>
            <a:ext cx="255746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圖片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425" y="4794250"/>
            <a:ext cx="245427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圖片 7" descr="C:\Users\Vera\Pictures\YummyClassroom\7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1413" y="4806950"/>
            <a:ext cx="24542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矩形 4"/>
          <p:cNvSpPr>
            <a:spLocks noChangeArrowheads="1"/>
          </p:cNvSpPr>
          <p:nvPr/>
        </p:nvSpPr>
        <p:spPr bwMode="auto">
          <a:xfrm rot="-319697">
            <a:off x="2959100" y="820738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CC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zh-HK" altLang="en-US" sz="7200">
              <a:solidFill>
                <a:srgbClr val="CC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7" name="矩形 5"/>
          <p:cNvSpPr>
            <a:spLocks noChangeArrowheads="1"/>
          </p:cNvSpPr>
          <p:nvPr/>
        </p:nvSpPr>
        <p:spPr bwMode="auto">
          <a:xfrm rot="648732">
            <a:off x="3971925" y="785813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66CC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endParaRPr lang="zh-HK" altLang="en-US" sz="7200">
              <a:solidFill>
                <a:srgbClr val="66CC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6"/>
          <p:cNvSpPr>
            <a:spLocks noChangeArrowheads="1"/>
          </p:cNvSpPr>
          <p:nvPr/>
        </p:nvSpPr>
        <p:spPr bwMode="auto">
          <a:xfrm rot="21288933">
            <a:off x="1899799" y="1570717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7200" dirty="0" smtClean="0">
                <a:solidFill>
                  <a:srgbClr val="FF9999"/>
                </a:solidFill>
                <a:effectLst>
                  <a:glow rad="127000">
                    <a:schemeClr val="bg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健</a:t>
            </a:r>
            <a:endParaRPr lang="zh-HK" altLang="en-US" sz="7200" dirty="0" smtClean="0">
              <a:solidFill>
                <a:srgbClr val="FF9999"/>
              </a:solidFill>
              <a:effectLst>
                <a:glow rad="127000">
                  <a:schemeClr val="bg1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9" name="矩形 7"/>
          <p:cNvSpPr>
            <a:spLocks noChangeArrowheads="1"/>
          </p:cNvSpPr>
          <p:nvPr/>
        </p:nvSpPr>
        <p:spPr bwMode="auto">
          <a:xfrm rot="615358">
            <a:off x="3806825" y="1682750"/>
            <a:ext cx="11080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FF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早</a:t>
            </a:r>
            <a:endParaRPr lang="zh-HK" altLang="en-US" sz="720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30" name="矩形 8"/>
          <p:cNvSpPr>
            <a:spLocks noChangeArrowheads="1"/>
          </p:cNvSpPr>
          <p:nvPr/>
        </p:nvSpPr>
        <p:spPr bwMode="auto">
          <a:xfrm rot="-848019">
            <a:off x="4773613" y="1608138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CC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</a:t>
            </a:r>
            <a:endParaRPr lang="zh-HK" altLang="en-US" sz="7200">
              <a:solidFill>
                <a:srgbClr val="CC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31" name="矩形 5"/>
          <p:cNvSpPr>
            <a:spLocks noChangeArrowheads="1"/>
          </p:cNvSpPr>
          <p:nvPr/>
        </p:nvSpPr>
        <p:spPr bwMode="auto">
          <a:xfrm rot="334861">
            <a:off x="2901950" y="1536700"/>
            <a:ext cx="1108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7200">
                <a:solidFill>
                  <a:srgbClr val="99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endParaRPr lang="zh-HK" altLang="en-US" sz="7200">
              <a:solidFill>
                <a:srgbClr val="99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43385" y="833739"/>
            <a:ext cx="188222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000" dirty="0">
                <a:solidFill>
                  <a:schemeClr val="bg1"/>
                </a:solidFill>
                <a:effectLst>
                  <a:glow rad="114300">
                    <a:schemeClr val="accent4"/>
                  </a:glow>
                </a:effectLst>
              </a:rPr>
              <a:t>DAY 1</a:t>
            </a:r>
            <a:endParaRPr lang="zh-HK" altLang="en-US" sz="2000" dirty="0">
              <a:solidFill>
                <a:schemeClr val="bg1"/>
              </a:solidFill>
              <a:effectLst>
                <a:glow rad="114300">
                  <a:schemeClr val="accent4"/>
                </a:glow>
              </a:effectLst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37381" y="2827299"/>
            <a:ext cx="99831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000" dirty="0">
                <a:solidFill>
                  <a:schemeClr val="bg1"/>
                </a:solidFill>
                <a:effectLst>
                  <a:glow rad="114300">
                    <a:schemeClr val="accent4"/>
                  </a:glow>
                </a:effectLst>
              </a:rPr>
              <a:t>DAY 2</a:t>
            </a:r>
            <a:endParaRPr lang="zh-HK" altLang="en-US" sz="2000" dirty="0">
              <a:solidFill>
                <a:schemeClr val="bg1"/>
              </a:solidFill>
              <a:effectLst>
                <a:glow rad="114300">
                  <a:schemeClr val="accent4"/>
                </a:glo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631721" y="2836293"/>
            <a:ext cx="99831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000" dirty="0">
                <a:solidFill>
                  <a:schemeClr val="bg1"/>
                </a:solidFill>
                <a:effectLst>
                  <a:glow rad="114300">
                    <a:schemeClr val="accent4"/>
                  </a:glow>
                </a:effectLst>
              </a:rPr>
              <a:t>DAY 3</a:t>
            </a:r>
            <a:endParaRPr lang="zh-HK" altLang="en-US" sz="2000" dirty="0">
              <a:solidFill>
                <a:schemeClr val="bg1"/>
              </a:solidFill>
              <a:effectLst>
                <a:glow rad="114300">
                  <a:schemeClr val="accent4"/>
                </a:glow>
              </a:effectLst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37981" y="2829246"/>
            <a:ext cx="99831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000" dirty="0">
                <a:solidFill>
                  <a:schemeClr val="bg1"/>
                </a:solidFill>
                <a:effectLst>
                  <a:glow rad="114300">
                    <a:schemeClr val="accent4"/>
                  </a:glow>
                </a:effectLst>
              </a:rPr>
              <a:t>DAY 4</a:t>
            </a:r>
            <a:endParaRPr lang="zh-HK" altLang="en-US" sz="2000" dirty="0">
              <a:solidFill>
                <a:schemeClr val="bg1"/>
              </a:solidFill>
              <a:effectLst>
                <a:glow rad="114300">
                  <a:schemeClr val="accent4"/>
                </a:glow>
              </a:effectLst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827584" y="4813867"/>
            <a:ext cx="99831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000" dirty="0">
                <a:solidFill>
                  <a:schemeClr val="bg1"/>
                </a:solidFill>
                <a:effectLst>
                  <a:glow rad="114300">
                    <a:schemeClr val="accent4"/>
                  </a:glow>
                </a:effectLst>
              </a:rPr>
              <a:t>DAY 5</a:t>
            </a:r>
            <a:endParaRPr lang="zh-HK" altLang="en-US" sz="2000" dirty="0">
              <a:solidFill>
                <a:schemeClr val="bg1"/>
              </a:solidFill>
              <a:effectLst>
                <a:glow rad="114300">
                  <a:schemeClr val="accent4"/>
                </a:glow>
              </a:effectLst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3621924" y="4822861"/>
            <a:ext cx="99831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000" dirty="0">
                <a:solidFill>
                  <a:schemeClr val="bg1"/>
                </a:solidFill>
                <a:effectLst>
                  <a:glow rad="114300">
                    <a:schemeClr val="accent4"/>
                  </a:glow>
                </a:effectLst>
              </a:rPr>
              <a:t>DAY 6</a:t>
            </a:r>
            <a:endParaRPr lang="zh-HK" altLang="en-US" sz="2000" dirty="0">
              <a:solidFill>
                <a:schemeClr val="bg1"/>
              </a:solidFill>
              <a:effectLst>
                <a:glow rad="114300">
                  <a:schemeClr val="accent4"/>
                </a:glo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228184" y="4815814"/>
            <a:ext cx="99831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HK" sz="2000" dirty="0">
                <a:solidFill>
                  <a:schemeClr val="bg1"/>
                </a:solidFill>
                <a:effectLst>
                  <a:glow rad="114300">
                    <a:schemeClr val="accent4"/>
                  </a:glow>
                </a:effectLst>
              </a:rPr>
              <a:t>DAY 7</a:t>
            </a:r>
            <a:endParaRPr lang="zh-HK" altLang="en-US" sz="2000" dirty="0">
              <a:solidFill>
                <a:schemeClr val="bg1"/>
              </a:solidFill>
              <a:effectLst>
                <a:glow rad="114300">
                  <a:schemeClr val="accent4"/>
                </a:glow>
              </a:effectLst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435873" y="6040502"/>
            <a:ext cx="216024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zh-HK" sz="2000" dirty="0">
                <a:effectLst>
                  <a:glow rad="63500">
                    <a:schemeClr val="bg1"/>
                  </a:glow>
                </a:effectLst>
              </a:rPr>
              <a:t>水果伴班戟</a:t>
            </a:r>
            <a:endParaRPr lang="zh-HK" alt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972209" y="2234954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000" dirty="0">
                <a:effectLst>
                  <a:glow rad="63500">
                    <a:schemeClr val="bg1"/>
                  </a:glow>
                </a:effectLst>
              </a:rPr>
              <a:t>芝蛋治</a:t>
            </a:r>
            <a:endParaRPr lang="zh-HK" alt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658546" y="4192016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000" dirty="0">
                <a:effectLst>
                  <a:glow rad="63500">
                    <a:schemeClr val="bg1"/>
                  </a:glow>
                </a:effectLst>
              </a:rPr>
              <a:t>蔬菜湯餃子</a:t>
            </a:r>
            <a:endParaRPr lang="zh-HK" alt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205198" y="4165795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000" dirty="0">
                <a:effectLst>
                  <a:glow rad="63500">
                    <a:schemeClr val="bg1"/>
                  </a:glow>
                </a:effectLst>
              </a:rPr>
              <a:t>雜糧饅頭</a:t>
            </a:r>
            <a:endParaRPr lang="zh-HK" alt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09732" y="6018260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000" dirty="0">
                <a:effectLst>
                  <a:glow rad="63500">
                    <a:schemeClr val="bg1"/>
                  </a:glow>
                </a:effectLst>
              </a:rPr>
              <a:t>雞蛋鬆餅</a:t>
            </a:r>
            <a:endParaRPr lang="zh-HK" alt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837381" y="5997933"/>
            <a:ext cx="244899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000" dirty="0">
                <a:effectLst>
                  <a:glow rad="63500">
                    <a:schemeClr val="bg1"/>
                  </a:glow>
                </a:effectLst>
              </a:rPr>
              <a:t>西蘭花雞柳通心粉</a:t>
            </a:r>
            <a:endParaRPr lang="zh-HK" alt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46919" y="4197733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2000" dirty="0">
                <a:effectLst>
                  <a:glow rad="63500">
                    <a:schemeClr val="bg1"/>
                  </a:glow>
                </a:effectLst>
              </a:rPr>
              <a:t>香蕉牛油果三文治</a:t>
            </a:r>
            <a:endParaRPr lang="zh-HK" altLang="en-US" sz="2000" dirty="0">
              <a:effectLst>
                <a:glow rad="63500">
                  <a:schemeClr val="bg1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字方塊 1"/>
          <p:cNvSpPr txBox="1">
            <a:spLocks noChangeArrowheads="1"/>
          </p:cNvSpPr>
          <p:nvPr/>
        </p:nvSpPr>
        <p:spPr bwMode="auto">
          <a:xfrm>
            <a:off x="1258888" y="1196975"/>
            <a:ext cx="7058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400"/>
              <a:t>觀看製作視頻</a:t>
            </a:r>
            <a:endParaRPr lang="zh-HK" altLang="en-US" sz="4400"/>
          </a:p>
        </p:txBody>
      </p:sp>
      <p:sp>
        <p:nvSpPr>
          <p:cNvPr id="3" name="矩形 2"/>
          <p:cNvSpPr/>
          <p:nvPr/>
        </p:nvSpPr>
        <p:spPr>
          <a:xfrm>
            <a:off x="1258888" y="2349500"/>
            <a:ext cx="72009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TW" altLang="zh-HK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一週健康早餐（上部）</a:t>
            </a:r>
            <a:r>
              <a:rPr lang="zh-TW" altLang="zh-HK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︰</a:t>
            </a:r>
            <a:endParaRPr lang="en-US" altLang="zh-TW" sz="32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en-US" altLang="zh-TW" sz="3200" kern="100" dirty="0">
                <a:latin typeface="Arial Narrow" panose="020B0606020202030204" pitchFamily="34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sz="3200" kern="100" dirty="0" smtClean="0">
                <a:latin typeface="Arial Narrow" panose="020B0606020202030204" pitchFamily="34" charset="0"/>
                <a:cs typeface="Times New Roman" panose="02020603050405020304" pitchFamily="18" charset="0"/>
                <a:hlinkClick r:id="rId2"/>
              </a:rPr>
              <a:t>www.chep.cuhk.edu.hk/gosmart/video/5abc6c2b86372</a:t>
            </a:r>
            <a:endParaRPr lang="en-US" altLang="zh-TW" sz="3200" kern="100" dirty="0" smtClean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endParaRPr lang="en-US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zh-TW" altLang="zh-HK" sz="3200" dirty="0" smtClean="0">
                <a:cs typeface="Times New Roman" panose="02020603050405020304" pitchFamily="18" charset="0"/>
              </a:rPr>
              <a:t>一</a:t>
            </a:r>
            <a:r>
              <a:rPr lang="zh-TW" altLang="zh-HK" sz="3200" dirty="0">
                <a:cs typeface="Times New Roman" panose="02020603050405020304" pitchFamily="18" charset="0"/>
              </a:rPr>
              <a:t>週健康早餐（下部）</a:t>
            </a:r>
            <a:r>
              <a:rPr lang="zh-TW" altLang="zh-HK" sz="3200" dirty="0" smtClean="0">
                <a:cs typeface="Times New Roman" panose="02020603050405020304" pitchFamily="18" charset="0"/>
              </a:rPr>
              <a:t>︰</a:t>
            </a:r>
            <a:r>
              <a:rPr lang="en-US" altLang="zh-HK" sz="3200" u="sng" dirty="0">
                <a:solidFill>
                  <a:srgbClr val="0563C1"/>
                </a:solidFill>
                <a:latin typeface="Arial Narrow" panose="020B0606020202030204" pitchFamily="34" charset="0"/>
                <a:ea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http://www.chep.cuhk.edu.hk/gosmart/video/5abc731814bc8</a:t>
            </a:r>
            <a:endParaRPr lang="zh-HK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175" y="0"/>
            <a:ext cx="4841875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0" y="0"/>
            <a:ext cx="4440238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96" name="文字方塊 6"/>
          <p:cNvSpPr txBox="1">
            <a:spLocks noChangeArrowheads="1"/>
          </p:cNvSpPr>
          <p:nvPr/>
        </p:nvSpPr>
        <p:spPr bwMode="auto">
          <a:xfrm>
            <a:off x="-7938" y="-57150"/>
            <a:ext cx="547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1.</a:t>
            </a:r>
            <a:endParaRPr lang="zh-HK" altLang="en-US" sz="2400"/>
          </a:p>
        </p:txBody>
      </p:sp>
      <p:sp>
        <p:nvSpPr>
          <p:cNvPr id="8197" name="文字方塊 7"/>
          <p:cNvSpPr txBox="1">
            <a:spLocks noChangeArrowheads="1"/>
          </p:cNvSpPr>
          <p:nvPr/>
        </p:nvSpPr>
        <p:spPr bwMode="auto">
          <a:xfrm>
            <a:off x="-7938" y="1844675"/>
            <a:ext cx="547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2.</a:t>
            </a:r>
            <a:endParaRPr lang="zh-HK" altLang="en-US" sz="2400"/>
          </a:p>
        </p:txBody>
      </p:sp>
      <p:sp>
        <p:nvSpPr>
          <p:cNvPr id="8198" name="文字方塊 8"/>
          <p:cNvSpPr txBox="1">
            <a:spLocks noChangeArrowheads="1"/>
          </p:cNvSpPr>
          <p:nvPr/>
        </p:nvSpPr>
        <p:spPr bwMode="auto">
          <a:xfrm>
            <a:off x="-7938" y="4048125"/>
            <a:ext cx="547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3.</a:t>
            </a:r>
            <a:endParaRPr lang="zh-HK" altLang="en-US" sz="2400"/>
          </a:p>
        </p:txBody>
      </p:sp>
      <p:sp>
        <p:nvSpPr>
          <p:cNvPr id="8199" name="文字方塊 9"/>
          <p:cNvSpPr txBox="1">
            <a:spLocks noChangeArrowheads="1"/>
          </p:cNvSpPr>
          <p:nvPr/>
        </p:nvSpPr>
        <p:spPr bwMode="auto">
          <a:xfrm>
            <a:off x="4586288" y="0"/>
            <a:ext cx="547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4.</a:t>
            </a:r>
            <a:endParaRPr lang="zh-HK" altLang="en-US" sz="2400"/>
          </a:p>
        </p:txBody>
      </p:sp>
      <p:sp>
        <p:nvSpPr>
          <p:cNvPr id="8200" name="文字方塊 10"/>
          <p:cNvSpPr txBox="1">
            <a:spLocks noChangeArrowheads="1"/>
          </p:cNvSpPr>
          <p:nvPr/>
        </p:nvSpPr>
        <p:spPr bwMode="auto">
          <a:xfrm>
            <a:off x="4586288" y="2967038"/>
            <a:ext cx="547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5.</a:t>
            </a:r>
            <a:endParaRPr lang="zh-HK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/>
          </a:p>
        </p:txBody>
      </p:sp>
      <p:sp>
        <p:nvSpPr>
          <p:cNvPr id="9219" name="表格版面配置區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0"/>
            <a:ext cx="4867275" cy="6846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00563" cy="6864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2" name="文字方塊 5"/>
          <p:cNvSpPr txBox="1">
            <a:spLocks noChangeArrowheads="1"/>
          </p:cNvSpPr>
          <p:nvPr/>
        </p:nvSpPr>
        <p:spPr bwMode="auto">
          <a:xfrm>
            <a:off x="-7938" y="-57150"/>
            <a:ext cx="547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6.</a:t>
            </a:r>
            <a:endParaRPr lang="zh-HK" altLang="en-US" sz="2400"/>
          </a:p>
        </p:txBody>
      </p:sp>
      <p:sp>
        <p:nvSpPr>
          <p:cNvPr id="9223" name="文字方塊 6"/>
          <p:cNvSpPr txBox="1">
            <a:spLocks noChangeArrowheads="1"/>
          </p:cNvSpPr>
          <p:nvPr/>
        </p:nvSpPr>
        <p:spPr bwMode="auto">
          <a:xfrm>
            <a:off x="-7938" y="3573463"/>
            <a:ext cx="547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7.</a:t>
            </a:r>
            <a:endParaRPr lang="zh-HK" altLang="en-US" sz="2400"/>
          </a:p>
        </p:txBody>
      </p:sp>
      <p:sp>
        <p:nvSpPr>
          <p:cNvPr id="9224" name="文字方塊 7"/>
          <p:cNvSpPr txBox="1">
            <a:spLocks noChangeArrowheads="1"/>
          </p:cNvSpPr>
          <p:nvPr/>
        </p:nvSpPr>
        <p:spPr bwMode="auto">
          <a:xfrm>
            <a:off x="4826000" y="-26988"/>
            <a:ext cx="54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8.</a:t>
            </a:r>
            <a:endParaRPr lang="zh-HK" altLang="en-US" sz="2400"/>
          </a:p>
        </p:txBody>
      </p:sp>
      <p:sp>
        <p:nvSpPr>
          <p:cNvPr id="9225" name="文字方塊 8"/>
          <p:cNvSpPr txBox="1">
            <a:spLocks noChangeArrowheads="1"/>
          </p:cNvSpPr>
          <p:nvPr/>
        </p:nvSpPr>
        <p:spPr bwMode="auto">
          <a:xfrm>
            <a:off x="4826000" y="3341688"/>
            <a:ext cx="546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HK" sz="2400"/>
              <a:t>9.</a:t>
            </a:r>
            <a:endParaRPr lang="zh-HK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13"/>
          <a:stretch/>
        </p:blipFill>
        <p:spPr>
          <a:xfrm rot="368923">
            <a:off x="637511" y="875852"/>
            <a:ext cx="3528392" cy="2018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4271">
            <a:off x="4743606" y="1159565"/>
            <a:ext cx="3478135" cy="2061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37892">
            <a:off x="861330" y="3543057"/>
            <a:ext cx="2448272" cy="2954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51561">
            <a:off x="4708317" y="3792695"/>
            <a:ext cx="324036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五邊形 7"/>
          <p:cNvSpPr/>
          <p:nvPr/>
        </p:nvSpPr>
        <p:spPr bwMode="auto">
          <a:xfrm rot="21307615">
            <a:off x="2193925" y="2536825"/>
            <a:ext cx="2068513" cy="425450"/>
          </a:xfrm>
          <a:prstGeom prst="homePlate">
            <a:avLst/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1" hangingPunct="1">
              <a:defRPr/>
            </a:pPr>
            <a:r>
              <a:rPr lang="zh-TW" altLang="zh-HK" sz="2000" dirty="0">
                <a:solidFill>
                  <a:schemeClr val="bg1"/>
                </a:solidFill>
              </a:rPr>
              <a:t>減少打機</a:t>
            </a:r>
            <a:endParaRPr lang="en-US" altLang="zh-TW" sz="2000" dirty="0">
              <a:solidFill>
                <a:schemeClr val="bg1"/>
              </a:solidFill>
            </a:endParaRPr>
          </a:p>
        </p:txBody>
      </p:sp>
      <p:sp>
        <p:nvSpPr>
          <p:cNvPr id="9" name="五邊形 8"/>
          <p:cNvSpPr>
            <a:spLocks noChangeArrowheads="1"/>
          </p:cNvSpPr>
          <p:nvPr/>
        </p:nvSpPr>
        <p:spPr bwMode="auto">
          <a:xfrm>
            <a:off x="2549525" y="2989263"/>
            <a:ext cx="2068513" cy="425450"/>
          </a:xfrm>
          <a:prstGeom prst="homePlate">
            <a:avLst>
              <a:gd name="adj" fmla="val 4994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bg1"/>
                </a:solidFill>
              </a:rPr>
              <a:t>提早休息</a:t>
            </a:r>
            <a:endParaRPr lang="en-US" altLang="zh-TW" sz="2000">
              <a:solidFill>
                <a:schemeClr val="bg1"/>
              </a:solidFill>
            </a:endParaRPr>
          </a:p>
        </p:txBody>
      </p:sp>
      <p:sp>
        <p:nvSpPr>
          <p:cNvPr id="10" name="五邊形 9"/>
          <p:cNvSpPr>
            <a:spLocks noChangeArrowheads="1"/>
          </p:cNvSpPr>
          <p:nvPr/>
        </p:nvSpPr>
        <p:spPr bwMode="auto">
          <a:xfrm rot="1088168">
            <a:off x="7040563" y="1169988"/>
            <a:ext cx="2066925" cy="423862"/>
          </a:xfrm>
          <a:prstGeom prst="homePlate">
            <a:avLst>
              <a:gd name="adj" fmla="val 50096"/>
            </a:avLst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bg1"/>
                </a:solidFill>
              </a:rPr>
              <a:t>關心身體的需要</a:t>
            </a:r>
            <a:endParaRPr lang="en-US" altLang="zh-TW" sz="2000">
              <a:solidFill>
                <a:schemeClr val="bg1"/>
              </a:solidFill>
            </a:endParaRPr>
          </a:p>
        </p:txBody>
      </p:sp>
      <p:sp>
        <p:nvSpPr>
          <p:cNvPr id="12" name="五邊形 11"/>
          <p:cNvSpPr/>
          <p:nvPr/>
        </p:nvSpPr>
        <p:spPr bwMode="auto">
          <a:xfrm>
            <a:off x="2497138" y="5802313"/>
            <a:ext cx="2066925" cy="425450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 algn="ctr" eaLnBrk="1" hangingPunct="1">
              <a:defRPr/>
            </a:pPr>
            <a:r>
              <a:rPr lang="zh-TW" altLang="zh-HK" sz="2000" dirty="0">
                <a:solidFill>
                  <a:schemeClr val="bg1"/>
                </a:solidFill>
              </a:rPr>
              <a:t>預先收拾書包</a:t>
            </a:r>
            <a:endParaRPr lang="en-US" altLang="zh-TW" sz="1800" dirty="0">
              <a:solidFill>
                <a:schemeClr val="bg1"/>
              </a:solidFill>
            </a:endParaRPr>
          </a:p>
        </p:txBody>
      </p:sp>
      <p:sp>
        <p:nvSpPr>
          <p:cNvPr id="13" name="五邊形 12"/>
          <p:cNvSpPr>
            <a:spLocks noChangeArrowheads="1"/>
          </p:cNvSpPr>
          <p:nvPr/>
        </p:nvSpPr>
        <p:spPr bwMode="auto">
          <a:xfrm rot="397390">
            <a:off x="7089775" y="5427663"/>
            <a:ext cx="2066925" cy="425450"/>
          </a:xfrm>
          <a:prstGeom prst="homePlate">
            <a:avLst>
              <a:gd name="adj" fmla="val 49909"/>
            </a:avLst>
          </a:prstGeom>
          <a:solidFill>
            <a:srgbClr val="FF99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bg1"/>
                </a:solidFill>
              </a:rPr>
              <a:t>珍惜食物</a:t>
            </a:r>
            <a:endParaRPr lang="en-US" altLang="zh-TW" sz="2000">
              <a:solidFill>
                <a:schemeClr val="bg1"/>
              </a:solidFill>
            </a:endParaRPr>
          </a:p>
        </p:txBody>
      </p:sp>
      <p:sp>
        <p:nvSpPr>
          <p:cNvPr id="15" name="五邊形 14"/>
          <p:cNvSpPr>
            <a:spLocks noChangeArrowheads="1"/>
          </p:cNvSpPr>
          <p:nvPr/>
        </p:nvSpPr>
        <p:spPr bwMode="auto">
          <a:xfrm rot="401644">
            <a:off x="2366963" y="6319838"/>
            <a:ext cx="2066925" cy="423862"/>
          </a:xfrm>
          <a:prstGeom prst="homePlate">
            <a:avLst>
              <a:gd name="adj" fmla="val 50096"/>
            </a:avLst>
          </a:prstGeom>
          <a:solidFill>
            <a:srgbClr val="FF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bg1"/>
                </a:solidFill>
              </a:rPr>
              <a:t>預備要穿的衣物</a:t>
            </a:r>
          </a:p>
        </p:txBody>
      </p:sp>
      <p:sp>
        <p:nvSpPr>
          <p:cNvPr id="17" name="五邊形 16"/>
          <p:cNvSpPr>
            <a:spLocks noChangeArrowheads="1"/>
          </p:cNvSpPr>
          <p:nvPr/>
        </p:nvSpPr>
        <p:spPr bwMode="auto">
          <a:xfrm rot="791973">
            <a:off x="6948488" y="5986463"/>
            <a:ext cx="2066925" cy="425450"/>
          </a:xfrm>
          <a:prstGeom prst="homePlate">
            <a:avLst>
              <a:gd name="adj" fmla="val 49909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666699"/>
              </a:buClr>
              <a:buSzPct val="7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SzPct val="6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>
                <a:solidFill>
                  <a:schemeClr val="bg1"/>
                </a:solidFill>
              </a:rPr>
              <a:t>自己預備早餐</a:t>
            </a:r>
            <a:endParaRPr lang="en-US" altLang="zh-TW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188" y="1700213"/>
            <a:ext cx="36734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89" name="AutoShape 21"/>
          <p:cNvSpPr>
            <a:spLocks noChangeArrowheads="1"/>
          </p:cNvSpPr>
          <p:nvPr/>
        </p:nvSpPr>
        <p:spPr bwMode="auto">
          <a:xfrm>
            <a:off x="6015038" y="549275"/>
            <a:ext cx="2903537" cy="1779588"/>
          </a:xfrm>
          <a:prstGeom prst="wedgeRoundRectCallout">
            <a:avLst>
              <a:gd name="adj1" fmla="val -68224"/>
              <a:gd name="adj2" fmla="val 10115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我不</a:t>
            </a: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會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太夜睡，早上起來就有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時間</a:t>
            </a: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吃早餐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250825" y="549275"/>
            <a:ext cx="2538413" cy="1755775"/>
          </a:xfrm>
          <a:prstGeom prst="wedgeRoundRectCallout">
            <a:avLst>
              <a:gd name="adj1" fmla="val 61767"/>
              <a:gd name="adj2" fmla="val 74105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我們要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早睡早起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，每天都</a:t>
            </a: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吃早餐</a:t>
            </a:r>
          </a:p>
        </p:txBody>
      </p:sp>
      <p:sp>
        <p:nvSpPr>
          <p:cNvPr id="13" name="AutoShape 21"/>
          <p:cNvSpPr>
            <a:spLocks noChangeArrowheads="1"/>
          </p:cNvSpPr>
          <p:nvPr/>
        </p:nvSpPr>
        <p:spPr bwMode="auto">
          <a:xfrm>
            <a:off x="250825" y="2706688"/>
            <a:ext cx="2538413" cy="1801812"/>
          </a:xfrm>
          <a:prstGeom prst="wedgeRoundRectCallout">
            <a:avLst>
              <a:gd name="adj1" fmla="val 63343"/>
              <a:gd name="adj2" fmla="val -1976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早餐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提供身體所需的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能量和營養</a:t>
            </a:r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250825" y="4840288"/>
            <a:ext cx="2538413" cy="1814512"/>
          </a:xfrm>
          <a:prstGeom prst="wedgeRoundRectCallout">
            <a:avLst>
              <a:gd name="adj1" fmla="val 64202"/>
              <a:gd name="adj2" fmla="val -4723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精神</a:t>
            </a: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才能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應付學習的需要</a:t>
            </a:r>
            <a:endParaRPr lang="zh-TW" altLang="en-US" sz="3200" b="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>
            <a:off x="6324600" y="2863850"/>
            <a:ext cx="2557463" cy="2244725"/>
          </a:xfrm>
          <a:prstGeom prst="wedgeRoundRectCallout">
            <a:avLst>
              <a:gd name="adj1" fmla="val -69181"/>
              <a:gd name="adj2" fmla="val 154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因為在吃早餐</a:t>
            </a: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之前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已有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大約十小時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沒有吃東西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5580063" y="5259388"/>
            <a:ext cx="3233737" cy="1295400"/>
          </a:xfrm>
          <a:prstGeom prst="wedgeRoundRectCallout">
            <a:avLst>
              <a:gd name="adj1" fmla="val -42850"/>
              <a:gd name="adj2" fmla="val -745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吃飽了才有體力去玩和做運動</a:t>
            </a:r>
            <a:endParaRPr lang="zh-TW" altLang="en-US" sz="3200" b="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938" y="2058988"/>
            <a:ext cx="4411662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581025" y="3962400"/>
            <a:ext cx="1712913" cy="1790700"/>
          </a:xfrm>
          <a:prstGeom prst="wedgeRoundRectCallout">
            <a:avLst>
              <a:gd name="adj1" fmla="val 72301"/>
              <a:gd name="adj2" fmla="val -2548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我以為吃得飽就健康！</a:t>
            </a:r>
            <a:endParaRPr lang="zh-TW" altLang="en-US" sz="3200" b="0" dirty="0" smtClean="0">
              <a:solidFill>
                <a:srgbClr val="FF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AutoShape 21"/>
          <p:cNvSpPr>
            <a:spLocks noChangeArrowheads="1"/>
          </p:cNvSpPr>
          <p:nvPr/>
        </p:nvSpPr>
        <p:spPr bwMode="auto">
          <a:xfrm>
            <a:off x="6516688" y="3644900"/>
            <a:ext cx="2293937" cy="2884488"/>
          </a:xfrm>
          <a:prstGeom prst="wedgeRoundRectCallout">
            <a:avLst>
              <a:gd name="adj1" fmla="val -66173"/>
              <a:gd name="adj2" fmla="val -3493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有些食物含</a:t>
            </a: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太多</a:t>
            </a:r>
            <a:r>
              <a:rPr lang="zh-TW" altLang="en-US" sz="3200" b="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脂肪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鹽</a:t>
            </a: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zh-TW" altLang="en-US" sz="3200" b="0" dirty="0" smtClean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糖</a:t>
            </a: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，不宜多選</a:t>
            </a:r>
            <a:endParaRPr lang="zh-TW" altLang="en-US" sz="3200" b="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1254125" y="936625"/>
            <a:ext cx="2078038" cy="1684338"/>
          </a:xfrm>
          <a:prstGeom prst="wedgeRoundRectCallout">
            <a:avLst>
              <a:gd name="adj1" fmla="val 64216"/>
              <a:gd name="adj2" fmla="val 4341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配搭早餐食物需要多動腦筋</a:t>
            </a:r>
            <a:endParaRPr lang="zh-TW" altLang="en-US" sz="3200" b="0" dirty="0">
              <a:solidFill>
                <a:srgbClr val="66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AutoShape 21"/>
          <p:cNvSpPr>
            <a:spLocks noChangeArrowheads="1"/>
          </p:cNvSpPr>
          <p:nvPr/>
        </p:nvSpPr>
        <p:spPr bwMode="auto">
          <a:xfrm>
            <a:off x="5081588" y="661988"/>
            <a:ext cx="3883025" cy="2233612"/>
          </a:xfrm>
          <a:prstGeom prst="wedgeRoundRectCallout">
            <a:avLst>
              <a:gd name="adj1" fmla="val -36290"/>
              <a:gd name="adj2" fmla="val 71347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我知道吃太多糖會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蛀牙</a:t>
            </a: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，太多鹽會使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血壓升高</a:t>
            </a:r>
            <a:r>
              <a:rPr lang="zh-TW" altLang="en-US" sz="3200" b="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，太多脂肪會導致</a:t>
            </a:r>
            <a:r>
              <a:rPr lang="zh-TW" altLang="en-US" sz="3200" b="0" dirty="0">
                <a:solidFill>
                  <a:srgbClr val="FF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肥胖</a:t>
            </a:r>
            <a:endParaRPr lang="zh-HK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1020763" y="428625"/>
            <a:ext cx="7772400" cy="1143000"/>
          </a:xfrm>
        </p:spPr>
        <p:txBody>
          <a:bodyPr/>
          <a:lstStyle/>
          <a:p>
            <a:r>
              <a:rPr lang="zh-TW" altLang="en-US" smtClean="0"/>
              <a:t>吃多少不超標？</a:t>
            </a:r>
            <a:endParaRPr lang="zh-HK" altLang="en-US" smtClean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1020763" y="1549400"/>
            <a:ext cx="7772400" cy="41148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zh-TW" altLang="en-US" sz="2800" dirty="0" smtClean="0"/>
              <a:t>按本港學童的性別及年齡分佈，</a:t>
            </a:r>
            <a:r>
              <a:rPr lang="zh-TW" altLang="en-US" sz="2800" dirty="0" smtClean="0">
                <a:solidFill>
                  <a:srgbClr val="FF0000"/>
                </a:solidFill>
              </a:rPr>
              <a:t>小四至小六學童</a:t>
            </a:r>
            <a:r>
              <a:rPr lang="zh-TW" altLang="en-US" sz="2800" dirty="0" smtClean="0"/>
              <a:t>每天平均需要</a:t>
            </a:r>
            <a:r>
              <a:rPr lang="en-US" altLang="zh-TW" sz="2800" dirty="0" smtClean="0"/>
              <a:t>2000</a:t>
            </a:r>
            <a:r>
              <a:rPr lang="zh-TW" altLang="en-US" sz="2800" dirty="0" smtClean="0"/>
              <a:t>千卡，推算其脂肪、鹽和糖的攝取不宜多於</a:t>
            </a:r>
            <a:r>
              <a:rPr lang="en-US" altLang="zh-TW" sz="2800" dirty="0" smtClean="0"/>
              <a:t>︰</a:t>
            </a:r>
            <a:endParaRPr lang="zh-HK" altLang="en-US" sz="2800" dirty="0" smtClean="0"/>
          </a:p>
        </p:txBody>
      </p:sp>
      <p:sp>
        <p:nvSpPr>
          <p:cNvPr id="5" name="矩形 4"/>
          <p:cNvSpPr/>
          <p:nvPr/>
        </p:nvSpPr>
        <p:spPr>
          <a:xfrm>
            <a:off x="1196975" y="5876925"/>
            <a:ext cx="73834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1325" indent="-441325">
              <a:defRPr/>
            </a:pPr>
            <a:r>
              <a:rPr lang="zh-TW" altLang="en-US" sz="1800" b="0" dirty="0">
                <a:latin typeface="+mn-ea"/>
                <a:ea typeface="+mn-ea"/>
              </a:rPr>
              <a:t>註</a:t>
            </a:r>
            <a:r>
              <a:rPr lang="en-US" altLang="zh-TW" sz="1800" b="0" dirty="0">
                <a:latin typeface="+mn-ea"/>
                <a:ea typeface="+mn-ea"/>
              </a:rPr>
              <a:t>︰</a:t>
            </a:r>
            <a:r>
              <a:rPr lang="zh-TW" altLang="en-US" sz="1800" b="0" dirty="0">
                <a:latin typeface="+mn-ea"/>
                <a:ea typeface="+mn-ea"/>
              </a:rPr>
              <a:t>以每茶匙</a:t>
            </a:r>
            <a:r>
              <a:rPr lang="en-US" altLang="zh-TW" sz="1800" b="0" dirty="0">
                <a:latin typeface="+mn-ea"/>
                <a:ea typeface="+mn-ea"/>
              </a:rPr>
              <a:t>5</a:t>
            </a:r>
            <a:r>
              <a:rPr lang="zh-TW" altLang="en-US" sz="1800" b="0" dirty="0">
                <a:latin typeface="+mn-ea"/>
                <a:ea typeface="+mn-ea"/>
              </a:rPr>
              <a:t>克，每湯匙</a:t>
            </a:r>
            <a:r>
              <a:rPr lang="en-US" altLang="zh-TW" sz="1800" b="0" dirty="0">
                <a:latin typeface="+mn-ea"/>
                <a:ea typeface="+mn-ea"/>
              </a:rPr>
              <a:t>15</a:t>
            </a:r>
            <a:r>
              <a:rPr lang="zh-TW" altLang="en-US" sz="1800" b="0" dirty="0">
                <a:latin typeface="+mn-ea"/>
                <a:ea typeface="+mn-ea"/>
              </a:rPr>
              <a:t>克，每克糖提供</a:t>
            </a:r>
            <a:r>
              <a:rPr lang="en-US" altLang="zh-TW" sz="1800" b="0" dirty="0">
                <a:latin typeface="+mn-ea"/>
                <a:ea typeface="+mn-ea"/>
              </a:rPr>
              <a:t>4</a:t>
            </a:r>
            <a:r>
              <a:rPr lang="zh-TW" altLang="en-US" sz="1800" b="0" dirty="0">
                <a:latin typeface="+mn-ea"/>
                <a:ea typeface="+mn-ea"/>
              </a:rPr>
              <a:t>千卡，每克脂肪提供</a:t>
            </a:r>
            <a:r>
              <a:rPr lang="en-US" altLang="zh-TW" sz="1800" b="0" dirty="0">
                <a:latin typeface="+mn-ea"/>
                <a:ea typeface="+mn-ea"/>
              </a:rPr>
              <a:t>9</a:t>
            </a:r>
            <a:r>
              <a:rPr lang="zh-TW" altLang="en-US" sz="1800" b="0" dirty="0">
                <a:latin typeface="+mn-ea"/>
                <a:ea typeface="+mn-ea"/>
              </a:rPr>
              <a:t>千卡熱量計算。</a:t>
            </a:r>
            <a:endParaRPr lang="zh-HK" altLang="en-US" sz="1800" b="0" dirty="0">
              <a:latin typeface="+mn-ea"/>
              <a:ea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187624" y="2996952"/>
          <a:ext cx="7392496" cy="2847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227">
                  <a:extLst>
                    <a:ext uri="{9D8B030D-6E8A-4147-A177-3AD203B41FA5}">
                      <a16:colId xmlns:a16="http://schemas.microsoft.com/office/drawing/2014/main" val="2024859781"/>
                    </a:ext>
                  </a:extLst>
                </a:gridCol>
                <a:gridCol w="5727269">
                  <a:extLst>
                    <a:ext uri="{9D8B030D-6E8A-4147-A177-3AD203B41FA5}">
                      <a16:colId xmlns:a16="http://schemas.microsoft.com/office/drawing/2014/main" val="954097191"/>
                    </a:ext>
                  </a:extLst>
                </a:gridCol>
              </a:tblGrid>
              <a:tr h="583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成分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每日攝取上限</a:t>
                      </a:r>
                      <a:r>
                        <a:rPr lang="zh-TW" sz="2800" kern="100" dirty="0" smtClean="0">
                          <a:effectLst/>
                        </a:rPr>
                        <a:t>（</a:t>
                      </a:r>
                      <a:r>
                        <a:rPr lang="zh-TW" altLang="en-US" sz="2800" kern="100" dirty="0" smtClean="0">
                          <a:effectLst/>
                        </a:rPr>
                        <a:t>高</a:t>
                      </a:r>
                      <a:r>
                        <a:rPr lang="zh-TW" sz="2800" kern="100" dirty="0" smtClean="0">
                          <a:effectLst/>
                        </a:rPr>
                        <a:t>小</a:t>
                      </a:r>
                      <a:r>
                        <a:rPr lang="zh-TW" sz="2800" kern="100" dirty="0">
                          <a:effectLst/>
                        </a:rPr>
                        <a:t>適用）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875162"/>
                  </a:ext>
                </a:extLst>
              </a:tr>
              <a:tr h="839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脂肪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dirty="0"/>
                    </a:p>
                  </a:txBody>
                  <a:tcPr marL="68580" marR="68580" marT="0" marB="0" anchor="ctr">
                    <a:blipFill>
                      <a:blip r:embed="rId2"/>
                      <a:stretch>
                        <a:fillRect l="-29118" t="-73188" r="-425" b="-18550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82064607"/>
                  </a:ext>
                </a:extLst>
              </a:tr>
              <a:tr h="840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鈉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 smtClean="0">
                          <a:effectLst/>
                        </a:rPr>
                        <a:t>不多於</a:t>
                      </a:r>
                      <a:r>
                        <a:rPr lang="en-US" altLang="zh-TW" sz="2800" kern="100" dirty="0" smtClean="0">
                          <a:effectLst/>
                        </a:rPr>
                        <a:t>2000</a:t>
                      </a:r>
                      <a:r>
                        <a:rPr lang="zh-TW" sz="2800" kern="100" dirty="0" smtClean="0">
                          <a:effectLst/>
                        </a:rPr>
                        <a:t>毫克</a:t>
                      </a:r>
                      <a:r>
                        <a:rPr lang="zh-TW" sz="2800" kern="100" dirty="0">
                          <a:effectLst/>
                        </a:rPr>
                        <a:t>（相等於</a:t>
                      </a:r>
                      <a:r>
                        <a:rPr lang="en-US" altLang="zh-TW" sz="2800" kern="100" dirty="0" smtClean="0">
                          <a:effectLst/>
                        </a:rPr>
                        <a:t>1</a:t>
                      </a:r>
                      <a:r>
                        <a:rPr lang="zh-TW" sz="2800" kern="100" dirty="0" smtClean="0">
                          <a:effectLst/>
                        </a:rPr>
                        <a:t>茶匙</a:t>
                      </a:r>
                      <a:r>
                        <a:rPr lang="zh-TW" sz="2800" kern="100" dirty="0">
                          <a:effectLst/>
                        </a:rPr>
                        <a:t>鹽）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96001604"/>
                  </a:ext>
                </a:extLst>
              </a:tr>
              <a:tr h="5833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糖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dirty="0"/>
                    </a:p>
                  </a:txBody>
                  <a:tcPr marL="68580" marR="68580" marT="0" marB="0" anchor="ctr">
                    <a:blipFill>
                      <a:blip r:embed="rId2"/>
                      <a:stretch>
                        <a:fillRect l="-29118" t="-392708" r="-425" b="-2291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28225868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200"/>
          <a:stretch/>
        </p:blipFill>
        <p:spPr bwMode="auto">
          <a:xfrm rot="20764931">
            <a:off x="3093000" y="3547825"/>
            <a:ext cx="3227387" cy="205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92876">
            <a:off x="5324475" y="3965575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圖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3284538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17055">
            <a:off x="6046788" y="4011613"/>
            <a:ext cx="30972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7105" y="6080892"/>
            <a:ext cx="3456384" cy="613886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822" b="-10000"/>
            </a:stretch>
          </a:blipFill>
        </p:spPr>
        <p:txBody>
          <a:bodyPr/>
          <a:lstStyle/>
          <a:p>
            <a:pPr>
              <a:defRPr/>
            </a:pPr>
            <a:r>
              <a:rPr lang="zh-HK" altLang="en-US">
                <a:noFill/>
              </a:rPr>
              <a:t> </a:t>
            </a:r>
          </a:p>
        </p:txBody>
      </p:sp>
      <p:sp>
        <p:nvSpPr>
          <p:cNvPr id="6" name="文字方塊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2852" y="3947568"/>
            <a:ext cx="2034952" cy="461665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4491" t="-10667" b="-30667"/>
            </a:stretch>
          </a:blipFill>
        </p:spPr>
        <p:txBody>
          <a:bodyPr/>
          <a:lstStyle/>
          <a:p>
            <a:pPr>
              <a:defRPr/>
            </a:pPr>
            <a:r>
              <a:rPr lang="zh-HK" altLang="en-US">
                <a:noFill/>
              </a:rPr>
              <a:t> 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901461" y="1017264"/>
            <a:ext cx="7558971" cy="830997"/>
          </a:xfrm>
          <a:prstGeom prst="rect">
            <a:avLst/>
          </a:prstGeom>
          <a:noFill/>
          <a:effectLst>
            <a:glow rad="127000">
              <a:schemeClr val="accent3">
                <a:satMod val="175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dirty="0">
                <a:solidFill>
                  <a:srgbClr val="0070C0"/>
                </a:solidFill>
                <a:effectLst>
                  <a:glow rad="139700">
                    <a:schemeClr val="bg1">
                      <a:alpha val="67000"/>
                    </a:schemeClr>
                  </a:glow>
                </a:effectLst>
              </a:rPr>
              <a:t>高小學童每日攝取上限</a:t>
            </a:r>
            <a:endParaRPr lang="zh-HK" altLang="en-US" sz="4800" dirty="0">
              <a:solidFill>
                <a:srgbClr val="0070C0"/>
              </a:solidFill>
              <a:effectLst>
                <a:glow rad="139700">
                  <a:schemeClr val="bg1">
                    <a:alpha val="67000"/>
                  </a:schemeClr>
                </a:glow>
              </a:effectLst>
            </a:endParaRPr>
          </a:p>
        </p:txBody>
      </p:sp>
      <p:pic>
        <p:nvPicPr>
          <p:cNvPr id="20494" name="圖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92876">
            <a:off x="5697538" y="1436688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50" y="765175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17055">
            <a:off x="6373813" y="1649413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94225">
            <a:off x="6870700" y="1793875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05775">
            <a:off x="6521450" y="4254500"/>
            <a:ext cx="30972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3307">
            <a:off x="5400675" y="511175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圖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224186">
            <a:off x="7137400" y="4152900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01" b="97269" l="7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8936">
            <a:off x="900776" y="3292909"/>
            <a:ext cx="3066632" cy="2544847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99" b="100000" l="70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37140">
            <a:off x="1466127" y="3585865"/>
            <a:ext cx="3066632" cy="1991203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01" b="97269" l="7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2968">
            <a:off x="236268" y="2830656"/>
            <a:ext cx="3066632" cy="254484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01" b="97269" l="7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9371">
            <a:off x="269183" y="2035631"/>
            <a:ext cx="3066632" cy="254484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01" b="97269" l="7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6513">
            <a:off x="585238" y="1301619"/>
            <a:ext cx="3066632" cy="25448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935258" y="5908825"/>
                <a:ext cx="1489091" cy="624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H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HK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altLang="zh-HK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zh-TW" altLang="en-US" i="1">
                        <a:latin typeface="Cambria Math" panose="02040503050406030204" pitchFamily="18" charset="0"/>
                      </a:rPr>
                      <m:t>茶</m:t>
                    </m:r>
                  </m:oMath>
                </a14:m>
                <a:r>
                  <a:rPr lang="zh-TW" altLang="en-US" dirty="0" smtClean="0"/>
                  <a:t>匙鹽</a:t>
                </a:r>
                <a:endParaRPr lang="zh-HK" altLang="en-US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258" y="5908825"/>
                <a:ext cx="1489091" cy="624851"/>
              </a:xfrm>
              <a:prstGeom prst="rect">
                <a:avLst/>
              </a:prstGeom>
              <a:blipFill>
                <a:blip r:embed="rId10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Designs\Nature.pot</Template>
  <TotalTime>6488</TotalTime>
  <Words>1161</Words>
  <Application>Microsoft Office PowerPoint</Application>
  <PresentationFormat>如螢幕大小 (4:3)</PresentationFormat>
  <Paragraphs>137</Paragraphs>
  <Slides>21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Arial Narrow</vt:lpstr>
      <vt:lpstr>Calibri</vt:lpstr>
      <vt:lpstr>Cambria Math</vt:lpstr>
      <vt:lpstr>Times New Roman</vt:lpstr>
      <vt:lpstr>Wingdings</vt:lpstr>
      <vt:lpstr>Nature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吃多少不超標？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香港中文大學健康教育及促進健康中心</dc:creator>
  <cp:lastModifiedBy>Vera</cp:lastModifiedBy>
  <cp:revision>678</cp:revision>
  <dcterms:created xsi:type="dcterms:W3CDTF">2002-06-20T05:01:11Z</dcterms:created>
  <dcterms:modified xsi:type="dcterms:W3CDTF">2018-10-06T05:35:32Z</dcterms:modified>
</cp:coreProperties>
</file>